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6" r:id="rId3"/>
    <p:sldId id="267" r:id="rId4"/>
    <p:sldId id="295" r:id="rId5"/>
    <p:sldId id="259" r:id="rId6"/>
    <p:sldId id="260" r:id="rId7"/>
    <p:sldId id="261" r:id="rId8"/>
    <p:sldId id="262" r:id="rId9"/>
    <p:sldId id="263" r:id="rId10"/>
    <p:sldId id="264" r:id="rId11"/>
    <p:sldId id="275" r:id="rId12"/>
    <p:sldId id="276"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4.xml"/><Relationship Id="rId3" Type="http://schemas.openxmlformats.org/officeDocument/2006/relationships/image" Target="../media/image12.wmf"/><Relationship Id="rId2" Type="http://schemas.openxmlformats.org/officeDocument/2006/relationships/oleObject" Target="../embeddings/oleObject8.bin"/><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4.xml"/><Relationship Id="rId3" Type="http://schemas.openxmlformats.org/officeDocument/2006/relationships/image" Target="../media/image13.wmf"/><Relationship Id="rId2" Type="http://schemas.openxmlformats.org/officeDocument/2006/relationships/oleObject" Target="../embeddings/oleObject9.bin"/><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4.xml"/><Relationship Id="rId3" Type="http://schemas.openxmlformats.org/officeDocument/2006/relationships/image" Target="../media/image14.wmf"/><Relationship Id="rId2" Type="http://schemas.openxmlformats.org/officeDocument/2006/relationships/oleObject" Target="../embeddings/oleObject10.bin"/><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4.xml"/><Relationship Id="rId3" Type="http://schemas.openxmlformats.org/officeDocument/2006/relationships/image" Target="../media/image15.wmf"/><Relationship Id="rId2" Type="http://schemas.openxmlformats.org/officeDocument/2006/relationships/oleObject" Target="../embeddings/oleObject11.bin"/><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4.xml"/><Relationship Id="rId3" Type="http://schemas.openxmlformats.org/officeDocument/2006/relationships/image" Target="../media/image16.wmf"/><Relationship Id="rId2" Type="http://schemas.openxmlformats.org/officeDocument/2006/relationships/oleObject" Target="../embeddings/oleObject12.bin"/><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4.xml"/><Relationship Id="rId3" Type="http://schemas.openxmlformats.org/officeDocument/2006/relationships/image" Target="../media/image17.wmf"/><Relationship Id="rId2" Type="http://schemas.openxmlformats.org/officeDocument/2006/relationships/oleObject" Target="../embeddings/oleObject13.bin"/><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19.wmf"/><Relationship Id="rId2" Type="http://schemas.openxmlformats.org/officeDocument/2006/relationships/oleObject" Target="../embeddings/oleObject14.bin"/><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20.wmf"/><Relationship Id="rId2" Type="http://schemas.openxmlformats.org/officeDocument/2006/relationships/oleObject" Target="../embeddings/oleObject15.bin"/><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21.wmf"/><Relationship Id="rId2" Type="http://schemas.openxmlformats.org/officeDocument/2006/relationships/oleObject" Target="../embeddings/oleObject16.bin"/><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21.wmf"/><Relationship Id="rId2" Type="http://schemas.openxmlformats.org/officeDocument/2006/relationships/oleObject" Target="../embeddings/oleObject17.bin"/><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22.wmf"/><Relationship Id="rId2" Type="http://schemas.openxmlformats.org/officeDocument/2006/relationships/oleObject" Target="../embeddings/oleObject18.bin"/><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23.wmf"/><Relationship Id="rId2" Type="http://schemas.openxmlformats.org/officeDocument/2006/relationships/oleObject" Target="../embeddings/oleObject19.bin"/><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2.xml"/><Relationship Id="rId3" Type="http://schemas.openxmlformats.org/officeDocument/2006/relationships/image" Target="../media/image24.wmf"/><Relationship Id="rId2" Type="http://schemas.openxmlformats.org/officeDocument/2006/relationships/oleObject" Target="../embeddings/oleObject20.bin"/><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25.wmf"/><Relationship Id="rId2" Type="http://schemas.openxmlformats.org/officeDocument/2006/relationships/oleObject" Target="../embeddings/oleObject21.bin"/><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26.wmf"/><Relationship Id="rId2" Type="http://schemas.openxmlformats.org/officeDocument/2006/relationships/oleObject" Target="../embeddings/oleObject22.bin"/><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27.wmf"/><Relationship Id="rId2" Type="http://schemas.openxmlformats.org/officeDocument/2006/relationships/oleObject" Target="../embeddings/oleObject23.bin"/><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image" Target="../media/image9.wmf"/><Relationship Id="rId2" Type="http://schemas.openxmlformats.org/officeDocument/2006/relationships/oleObject" Target="../embeddings/oleObject5.bin"/><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4.xml"/><Relationship Id="rId3" Type="http://schemas.openxmlformats.org/officeDocument/2006/relationships/image" Target="../media/image10.wmf"/><Relationship Id="rId2" Type="http://schemas.openxmlformats.org/officeDocument/2006/relationships/oleObject" Target="../embeddings/oleObject6.bin"/><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image" Target="../media/image11.wmf"/><Relationship Id="rId2" Type="http://schemas.openxmlformats.org/officeDocument/2006/relationships/oleObject" Target="../embeddings/oleObject7.bin"/><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alized-medicine-meta"/>
          <p:cNvPicPr>
            <a:picLocks noChangeAspect="1"/>
          </p:cNvPicPr>
          <p:nvPr/>
        </p:nvPicPr>
        <p:blipFill>
          <a:blip r:embed="rId1"/>
          <a:stretch>
            <a:fillRect/>
          </a:stretch>
        </p:blipFill>
        <p:spPr>
          <a:xfrm>
            <a:off x="0" y="-635"/>
            <a:ext cx="12192000" cy="6858635"/>
          </a:xfrm>
          <a:prstGeom prst="rect">
            <a:avLst/>
          </a:prstGeom>
        </p:spPr>
      </p:pic>
      <p:sp>
        <p:nvSpPr>
          <p:cNvPr id="2" name="Title 1"/>
          <p:cNvSpPr>
            <a:spLocks noGrp="1"/>
          </p:cNvSpPr>
          <p:nvPr>
            <p:ph type="ctrTitle"/>
          </p:nvPr>
        </p:nvSpPr>
        <p:spPr/>
        <p:txBody>
          <a:bodyPr/>
          <a:lstStyle/>
          <a:p>
            <a:r>
              <a:rPr lang="en-IN" altLang="en-US" dirty="0">
                <a:solidFill>
                  <a:schemeClr val="bg1"/>
                </a:solidFill>
                <a:latin typeface="Algerian" panose="04020705040A02060702" charset="0"/>
                <a:cs typeface="Algerian" panose="04020705040A02060702" charset="0"/>
              </a:rPr>
              <a:t>PHARMACOGENINSIGHT</a:t>
            </a:r>
            <a:endParaRPr lang="en-IN" altLang="en-US" dirty="0">
              <a:solidFill>
                <a:schemeClr val="bg1"/>
              </a:solidFill>
              <a:latin typeface="Algerian" panose="04020705040A02060702" charset="0"/>
              <a:cs typeface="Algerian" panose="04020705040A02060702" charset="0"/>
            </a:endParaRPr>
          </a:p>
        </p:txBody>
      </p:sp>
      <p:sp>
        <p:nvSpPr>
          <p:cNvPr id="3" name="Subtitle 2"/>
          <p:cNvSpPr>
            <a:spLocks noGrp="1"/>
          </p:cNvSpPr>
          <p:nvPr>
            <p:ph type="subTitle" idx="1"/>
          </p:nvPr>
        </p:nvSpPr>
        <p:spPr/>
        <p:txBody>
          <a:bodyPr/>
          <a:lstStyle/>
          <a:p>
            <a:r>
              <a:rPr lang="en-US">
                <a:solidFill>
                  <a:schemeClr val="bg1"/>
                </a:solidFill>
                <a:latin typeface="Algerian" panose="04020705040A02060702" charset="0"/>
                <a:cs typeface="Algerian" panose="04020705040A02060702" charset="0"/>
              </a:rPr>
              <a:t>Leveraging Genetics for Personalized Medicine</a:t>
            </a:r>
            <a:endParaRPr lang="en-US">
              <a:solidFill>
                <a:schemeClr val="bg1"/>
              </a:solidFill>
              <a:latin typeface="Algerian" panose="04020705040A02060702" charset="0"/>
              <a:cs typeface="Algerian" panose="04020705040A02060702" charset="0"/>
            </a:endParaRPr>
          </a:p>
        </p:txBody>
      </p:sp>
      <p:pic>
        <p:nvPicPr>
          <p:cNvPr id="4" name="0091. Success - AShamaluevMusic">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347960" y="300990"/>
            <a:ext cx="412750" cy="412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0000" numSld="999" showWhenStopped="0">
                <p:cTn id="7" repeatCount="indefinite" fill="hold" display="1">
                  <p:stCondLst>
                    <p:cond delay="indefinite"/>
                  </p:stCondLst>
                  <p:endCondLst>
                    <p:cond evt="onStopAudio">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CONTENTS OF TABLE PATIENTS</a:t>
            </a:r>
            <a:endParaRPr lang="en-IN" altLang="en-US">
              <a:solidFill>
                <a:schemeClr val="bg1"/>
              </a:solidFill>
              <a:latin typeface="Eras Bold ITC" panose="020B0907030504020204" charset="0"/>
              <a:cs typeface="Eras Bold ITC" panose="020B0907030504020204" charset="0"/>
            </a:endParaRPr>
          </a:p>
        </p:txBody>
      </p:sp>
      <p:graphicFrame>
        <p:nvGraphicFramePr>
          <p:cNvPr id="10" name="Content Placeholder 9"/>
          <p:cNvGraphicFramePr>
            <a:graphicFrameLocks noChangeAspect="1"/>
          </p:cNvGraphicFramePr>
          <p:nvPr>
            <p:ph sz="half" idx="2"/>
          </p:nvPr>
        </p:nvGraphicFramePr>
        <p:xfrm>
          <a:off x="561340" y="1508125"/>
          <a:ext cx="10379710" cy="4986655"/>
        </p:xfrm>
        <a:graphic>
          <a:graphicData uri="http://schemas.openxmlformats.org/presentationml/2006/ole">
            <mc:AlternateContent xmlns:mc="http://schemas.openxmlformats.org/markup-compatibility/2006">
              <mc:Choice xmlns:v="urn:schemas-microsoft-com:vml" Requires="v">
                <p:oleObj spid="_x0000_s11" name="" r:id="rId2" imgW="6330950" imgH="3422650" progId="Paint.Picture">
                  <p:embed/>
                </p:oleObj>
              </mc:Choice>
              <mc:Fallback>
                <p:oleObj name="" r:id="rId2" imgW="6330950" imgH="3422650" progId="Paint.Picture">
                  <p:embed/>
                  <p:pic>
                    <p:nvPicPr>
                      <p:cNvPr id="0" name="Picture 10"/>
                      <p:cNvPicPr/>
                      <p:nvPr/>
                    </p:nvPicPr>
                    <p:blipFill>
                      <a:blip r:embed="rId3"/>
                      <a:stretch>
                        <a:fillRect/>
                      </a:stretch>
                    </p:blipFill>
                    <p:spPr>
                      <a:xfrm>
                        <a:off x="561340" y="1508125"/>
                        <a:ext cx="10379710" cy="498665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normAutofit fontScale="90000"/>
          </a:bodyPr>
          <a:p>
            <a:pPr algn="ctr"/>
            <a:r>
              <a:rPr lang="en-IN" altLang="en-US">
                <a:solidFill>
                  <a:schemeClr val="bg1"/>
                </a:solidFill>
                <a:latin typeface="Eras Bold ITC" panose="020B0907030504020204" charset="0"/>
                <a:cs typeface="Eras Bold ITC" panose="020B0907030504020204" charset="0"/>
              </a:rPr>
              <a:t>CONTENTS OF TABLE GENETICVARIANTS</a:t>
            </a:r>
            <a:endParaRPr lang="en-IN" altLang="en-US">
              <a:solidFill>
                <a:schemeClr val="bg1"/>
              </a:solidFill>
              <a:latin typeface="Eras Bold ITC" panose="020B0907030504020204" charset="0"/>
              <a:cs typeface="Eras Bold ITC" panose="020B0907030504020204" charset="0"/>
            </a:endParaRPr>
          </a:p>
        </p:txBody>
      </p:sp>
      <p:graphicFrame>
        <p:nvGraphicFramePr>
          <p:cNvPr id="3" name="Content Placeholder 2"/>
          <p:cNvGraphicFramePr>
            <a:graphicFrameLocks noChangeAspect="1"/>
          </p:cNvGraphicFramePr>
          <p:nvPr>
            <p:ph sz="half" idx="2"/>
          </p:nvPr>
        </p:nvGraphicFramePr>
        <p:xfrm>
          <a:off x="1628140" y="1691005"/>
          <a:ext cx="8571865" cy="4796790"/>
        </p:xfrm>
        <a:graphic>
          <a:graphicData uri="http://schemas.openxmlformats.org/presentationml/2006/ole">
            <mc:AlternateContent xmlns:mc="http://schemas.openxmlformats.org/markup-compatibility/2006">
              <mc:Choice xmlns:v="urn:schemas-microsoft-com:vml" Requires="v">
                <p:oleObj spid="_x0000_s5" name="" r:id="rId2" imgW="4889500" imgH="3638550" progId="Paint.Picture">
                  <p:embed/>
                </p:oleObj>
              </mc:Choice>
              <mc:Fallback>
                <p:oleObj name="" r:id="rId2" imgW="4889500" imgH="3638550" progId="Paint.Picture">
                  <p:embed/>
                  <p:pic>
                    <p:nvPicPr>
                      <p:cNvPr id="0" name="Picture 4"/>
                      <p:cNvPicPr/>
                      <p:nvPr/>
                    </p:nvPicPr>
                    <p:blipFill>
                      <a:blip r:embed="rId3"/>
                      <a:stretch>
                        <a:fillRect/>
                      </a:stretch>
                    </p:blipFill>
                    <p:spPr>
                      <a:xfrm>
                        <a:off x="1628140" y="1691005"/>
                        <a:ext cx="8571865" cy="479679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normAutofit/>
          </a:bodyPr>
          <a:p>
            <a:pPr algn="ctr"/>
            <a:r>
              <a:rPr lang="en-IN" altLang="en-US">
                <a:solidFill>
                  <a:schemeClr val="bg1"/>
                </a:solidFill>
                <a:latin typeface="Eras Bold ITC" panose="020B0907030504020204" charset="0"/>
                <a:cs typeface="Eras Bold ITC" panose="020B0907030504020204" charset="0"/>
              </a:rPr>
              <a:t>CONTENTS OF TABLE DRUG</a:t>
            </a:r>
            <a:endParaRPr lang="en-IN" altLang="en-US">
              <a:solidFill>
                <a:schemeClr val="bg1"/>
              </a:solidFill>
              <a:latin typeface="Eras Bold ITC" panose="020B0907030504020204" charset="0"/>
              <a:cs typeface="Eras Bold ITC" panose="020B0907030504020204" charset="0"/>
            </a:endParaRPr>
          </a:p>
        </p:txBody>
      </p:sp>
      <p:graphicFrame>
        <p:nvGraphicFramePr>
          <p:cNvPr id="6" name="Content Placeholder 5"/>
          <p:cNvGraphicFramePr>
            <a:graphicFrameLocks noChangeAspect="1"/>
          </p:cNvGraphicFramePr>
          <p:nvPr>
            <p:ph sz="half" idx="2"/>
          </p:nvPr>
        </p:nvGraphicFramePr>
        <p:xfrm>
          <a:off x="532130" y="1532255"/>
          <a:ext cx="10955655" cy="5166995"/>
        </p:xfrm>
        <a:graphic>
          <a:graphicData uri="http://schemas.openxmlformats.org/presentationml/2006/ole">
            <mc:AlternateContent xmlns:mc="http://schemas.openxmlformats.org/markup-compatibility/2006">
              <mc:Choice xmlns:v="urn:schemas-microsoft-com:vml" Requires="v">
                <p:oleObj spid="_x0000_s8" name="" r:id="rId2" imgW="9404350" imgH="3460750" progId="Paint.Picture">
                  <p:embed/>
                </p:oleObj>
              </mc:Choice>
              <mc:Fallback>
                <p:oleObj name="" r:id="rId2" imgW="9404350" imgH="3460750" progId="Paint.Picture">
                  <p:embed/>
                  <p:pic>
                    <p:nvPicPr>
                      <p:cNvPr id="0" name="Picture 7"/>
                      <p:cNvPicPr/>
                      <p:nvPr/>
                    </p:nvPicPr>
                    <p:blipFill>
                      <a:blip r:embed="rId3"/>
                      <a:stretch>
                        <a:fillRect/>
                      </a:stretch>
                    </p:blipFill>
                    <p:spPr>
                      <a:xfrm>
                        <a:off x="532130" y="1532255"/>
                        <a:ext cx="10955655" cy="516699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normAutofit fontScale="90000"/>
          </a:bodyPr>
          <a:p>
            <a:pPr algn="ctr"/>
            <a:r>
              <a:rPr lang="en-IN" altLang="en-US">
                <a:solidFill>
                  <a:schemeClr val="bg1"/>
                </a:solidFill>
                <a:latin typeface="Eras Bold ITC" panose="020B0907030504020204" charset="0"/>
                <a:cs typeface="Eras Bold ITC" panose="020B0907030504020204" charset="0"/>
              </a:rPr>
              <a:t>CONTENTS OF TABLE PATIENTVARIANTS</a:t>
            </a:r>
            <a:endParaRPr lang="en-IN" altLang="en-US">
              <a:solidFill>
                <a:schemeClr val="bg1"/>
              </a:solidFill>
              <a:latin typeface="Eras Bold ITC" panose="020B0907030504020204" charset="0"/>
              <a:cs typeface="Eras Bold ITC" panose="020B0907030504020204" charset="0"/>
            </a:endParaRPr>
          </a:p>
        </p:txBody>
      </p:sp>
      <p:graphicFrame>
        <p:nvGraphicFramePr>
          <p:cNvPr id="6" name="Content Placeholder 5"/>
          <p:cNvGraphicFramePr>
            <a:graphicFrameLocks noChangeAspect="1"/>
          </p:cNvGraphicFramePr>
          <p:nvPr>
            <p:ph sz="half" idx="2"/>
          </p:nvPr>
        </p:nvGraphicFramePr>
        <p:xfrm>
          <a:off x="2865755" y="1691005"/>
          <a:ext cx="6201410" cy="4773295"/>
        </p:xfrm>
        <a:graphic>
          <a:graphicData uri="http://schemas.openxmlformats.org/presentationml/2006/ole">
            <mc:AlternateContent xmlns:mc="http://schemas.openxmlformats.org/markup-compatibility/2006">
              <mc:Choice xmlns:v="urn:schemas-microsoft-com:vml" Requires="v">
                <p:oleObj spid="_x0000_s8" name="" r:id="rId2" imgW="2451100" imgH="3486150" progId="Paint.Picture">
                  <p:embed/>
                </p:oleObj>
              </mc:Choice>
              <mc:Fallback>
                <p:oleObj name="" r:id="rId2" imgW="2451100" imgH="3486150" progId="Paint.Picture">
                  <p:embed/>
                  <p:pic>
                    <p:nvPicPr>
                      <p:cNvPr id="0" name="Picture 7"/>
                      <p:cNvPicPr/>
                      <p:nvPr/>
                    </p:nvPicPr>
                    <p:blipFill>
                      <a:blip r:embed="rId3"/>
                      <a:stretch>
                        <a:fillRect/>
                      </a:stretch>
                    </p:blipFill>
                    <p:spPr>
                      <a:xfrm>
                        <a:off x="2865755" y="1691005"/>
                        <a:ext cx="6201410" cy="477329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normAutofit/>
          </a:bodyPr>
          <a:p>
            <a:pPr algn="ctr"/>
            <a:r>
              <a:rPr lang="en-IN" altLang="en-US">
                <a:solidFill>
                  <a:schemeClr val="bg1"/>
                </a:solidFill>
                <a:latin typeface="Eras Bold ITC" panose="020B0907030504020204" charset="0"/>
                <a:cs typeface="Eras Bold ITC" panose="020B0907030504020204" charset="0"/>
              </a:rPr>
              <a:t>CONTENTS OF TABLE TREATMENTS</a:t>
            </a:r>
            <a:endParaRPr lang="en-IN" altLang="en-US">
              <a:solidFill>
                <a:schemeClr val="bg1"/>
              </a:solidFill>
              <a:latin typeface="Eras Bold ITC" panose="020B0907030504020204" charset="0"/>
              <a:cs typeface="Eras Bold ITC" panose="020B0907030504020204" charset="0"/>
            </a:endParaRPr>
          </a:p>
        </p:txBody>
      </p:sp>
      <p:graphicFrame>
        <p:nvGraphicFramePr>
          <p:cNvPr id="3" name="Content Placeholder 2"/>
          <p:cNvGraphicFramePr>
            <a:graphicFrameLocks noChangeAspect="1"/>
          </p:cNvGraphicFramePr>
          <p:nvPr>
            <p:ph sz="half" idx="2"/>
          </p:nvPr>
        </p:nvGraphicFramePr>
        <p:xfrm>
          <a:off x="1731645" y="1469390"/>
          <a:ext cx="8728710" cy="5137150"/>
        </p:xfrm>
        <a:graphic>
          <a:graphicData uri="http://schemas.openxmlformats.org/presentationml/2006/ole">
            <mc:AlternateContent xmlns:mc="http://schemas.openxmlformats.org/markup-compatibility/2006">
              <mc:Choice xmlns:v="urn:schemas-microsoft-com:vml" Requires="v">
                <p:oleObj spid="_x0000_s5" name="" r:id="rId2" imgW="5880100" imgH="3460750" progId="Paint.Picture">
                  <p:embed/>
                </p:oleObj>
              </mc:Choice>
              <mc:Fallback>
                <p:oleObj name="" r:id="rId2" imgW="5880100" imgH="3460750" progId="Paint.Picture">
                  <p:embed/>
                  <p:pic>
                    <p:nvPicPr>
                      <p:cNvPr id="0" name="Picture 4"/>
                      <p:cNvPicPr/>
                      <p:nvPr/>
                    </p:nvPicPr>
                    <p:blipFill>
                      <a:blip r:embed="rId3"/>
                      <a:stretch>
                        <a:fillRect/>
                      </a:stretch>
                    </p:blipFill>
                    <p:spPr>
                      <a:xfrm>
                        <a:off x="1731645" y="1469390"/>
                        <a:ext cx="8728710" cy="513715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0" y="-635"/>
            <a:ext cx="12192000" cy="6858635"/>
          </a:xfrm>
          <a:prstGeom prst="rect">
            <a:avLst/>
          </a:prstGeom>
        </p:spPr>
      </p:pic>
      <p:sp>
        <p:nvSpPr>
          <p:cNvPr id="4" name="Title 3"/>
          <p:cNvSpPr>
            <a:spLocks noGrp="1"/>
          </p:cNvSpPr>
          <p:nvPr>
            <p:ph type="title"/>
          </p:nvPr>
        </p:nvSpPr>
        <p:spPr/>
        <p:txBody>
          <a:bodyPr>
            <a:normAutofit/>
          </a:bodyPr>
          <a:p>
            <a:pPr algn="ctr"/>
            <a:r>
              <a:rPr lang="en-IN" altLang="en-US">
                <a:solidFill>
                  <a:schemeClr val="bg1"/>
                </a:solidFill>
                <a:latin typeface="Eras Bold ITC" panose="020B0907030504020204" charset="0"/>
                <a:cs typeface="Eras Bold ITC" panose="020B0907030504020204" charset="0"/>
              </a:rPr>
              <a:t>CONTENTS OF TABLE RESPONSES</a:t>
            </a:r>
            <a:endParaRPr lang="en-IN" altLang="en-US">
              <a:solidFill>
                <a:schemeClr val="bg1"/>
              </a:solidFill>
              <a:latin typeface="Eras Bold ITC" panose="020B0907030504020204" charset="0"/>
              <a:cs typeface="Eras Bold ITC" panose="020B0907030504020204" charset="0"/>
            </a:endParaRPr>
          </a:p>
        </p:txBody>
      </p:sp>
      <p:graphicFrame>
        <p:nvGraphicFramePr>
          <p:cNvPr id="6" name="Content Placeholder 5"/>
          <p:cNvGraphicFramePr>
            <a:graphicFrameLocks noChangeAspect="1"/>
          </p:cNvGraphicFramePr>
          <p:nvPr>
            <p:ph sz="half" idx="2"/>
          </p:nvPr>
        </p:nvGraphicFramePr>
        <p:xfrm>
          <a:off x="2472690" y="1343025"/>
          <a:ext cx="7246620" cy="5013325"/>
        </p:xfrm>
        <a:graphic>
          <a:graphicData uri="http://schemas.openxmlformats.org/presentationml/2006/ole">
            <mc:AlternateContent xmlns:mc="http://schemas.openxmlformats.org/markup-compatibility/2006">
              <mc:Choice xmlns:v="urn:schemas-microsoft-com:vml" Requires="v">
                <p:oleObj spid="_x0000_s8" name="" r:id="rId2" imgW="4705350" imgH="3473450" progId="Paint.Picture">
                  <p:embed/>
                </p:oleObj>
              </mc:Choice>
              <mc:Fallback>
                <p:oleObj name="" r:id="rId2" imgW="4705350" imgH="3473450" progId="Paint.Picture">
                  <p:embed/>
                  <p:pic>
                    <p:nvPicPr>
                      <p:cNvPr id="0" name="Picture 7"/>
                      <p:cNvPicPr/>
                      <p:nvPr/>
                    </p:nvPicPr>
                    <p:blipFill>
                      <a:blip r:embed="rId3"/>
                      <a:stretch>
                        <a:fillRect/>
                      </a:stretch>
                    </p:blipFill>
                    <p:spPr>
                      <a:xfrm>
                        <a:off x="2472690" y="1343025"/>
                        <a:ext cx="7246620" cy="501332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7BD3"/>
            </a:gs>
            <a:gs pos="100000">
              <a:srgbClr val="034373"/>
            </a:gs>
          </a:gsLst>
          <a:lin scaled="0"/>
        </a:gradFill>
        <a:effectLst/>
      </p:bgPr>
    </p:bg>
    <p:spTree>
      <p:nvGrpSpPr>
        <p:cNvPr id="1" name=""/>
        <p:cNvGrpSpPr/>
        <p:nvPr/>
      </p:nvGrpSpPr>
      <p:grpSpPr/>
      <p:sp>
        <p:nvSpPr>
          <p:cNvPr id="7" name="Title 6"/>
          <p:cNvSpPr>
            <a:spLocks noGrp="1"/>
          </p:cNvSpPr>
          <p:nvPr>
            <p:ph type="title"/>
          </p:nvPr>
        </p:nvSpPr>
        <p:spPr>
          <a:xfrm>
            <a:off x="6784340" y="2215515"/>
            <a:ext cx="5109845" cy="1998980"/>
          </a:xfrm>
        </p:spPr>
        <p:txBody>
          <a:bodyPr/>
          <a:p>
            <a:pPr algn="ctr"/>
            <a:r>
              <a:rPr lang="en-IN" altLang="en-US">
                <a:latin typeface="Cooper Black" panose="0208090404030B020404" charset="0"/>
                <a:cs typeface="Cooper Black" panose="0208090404030B020404" charset="0"/>
              </a:rPr>
              <a:t>SUB QUERIES</a:t>
            </a:r>
            <a:endParaRPr lang="en-IN" altLang="en-US">
              <a:latin typeface="Cooper Black" panose="0208090404030B020404" charset="0"/>
              <a:cs typeface="Cooper Black" panose="0208090404030B020404" charset="0"/>
            </a:endParaRPr>
          </a:p>
        </p:txBody>
      </p:sp>
      <p:pic>
        <p:nvPicPr>
          <p:cNvPr id="9" name="Content Placeholder 8" descr="WALL1"/>
          <p:cNvPicPr>
            <a:picLocks noChangeAspect="1"/>
          </p:cNvPicPr>
          <p:nvPr>
            <p:ph idx="1"/>
          </p:nvPr>
        </p:nvPicPr>
        <p:blipFill>
          <a:blip r:embed="rId1"/>
          <a:stretch>
            <a:fillRect/>
          </a:stretch>
        </p:blipFill>
        <p:spPr>
          <a:xfrm>
            <a:off x="0" y="635"/>
            <a:ext cx="6981825" cy="6856730"/>
          </a:xfrm>
          <a:prstGeom prst="rect">
            <a:avLst/>
          </a:prstGeom>
        </p:spPr>
      </p:pic>
      <p:sp>
        <p:nvSpPr>
          <p:cNvPr id="11" name="Rounded Rectangle 10"/>
          <p:cNvSpPr/>
          <p:nvPr/>
        </p:nvSpPr>
        <p:spPr>
          <a:xfrm>
            <a:off x="7105650" y="2427605"/>
            <a:ext cx="4505325" cy="1555750"/>
          </a:xfrm>
          <a:prstGeom prst="round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SUB QUERY</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90000"/>
          </a:bodyPr>
          <a:p>
            <a:pPr algn="ctr"/>
            <a:r>
              <a:rPr lang="en-US" b="1">
                <a:solidFill>
                  <a:schemeClr val="bg1"/>
                </a:solidFill>
              </a:rPr>
              <a:t>Find patients whose genetic variants are associated with high impact</a:t>
            </a:r>
            <a:endParaRPr lang="en-US" b="1">
              <a:solidFill>
                <a:schemeClr val="bg1"/>
              </a:solidFill>
            </a:endParaRPr>
          </a:p>
          <a:p>
            <a:pPr algn="l"/>
            <a:r>
              <a:rPr lang="en-IN" altLang="en-US" b="1">
                <a:solidFill>
                  <a:schemeClr val="bg1"/>
                </a:solidFill>
              </a:rPr>
              <a:t>SYNTAX: SELECT patient_id, name</a:t>
            </a:r>
            <a:endParaRPr lang="en-IN" altLang="en-US" b="1">
              <a:solidFill>
                <a:schemeClr val="bg1"/>
              </a:solidFill>
            </a:endParaRPr>
          </a:p>
          <a:p>
            <a:pPr marL="0" indent="0" algn="l">
              <a:buNone/>
            </a:pPr>
            <a:r>
              <a:rPr lang="en-IN" altLang="en-US" b="1">
                <a:solidFill>
                  <a:schemeClr val="bg1"/>
                </a:solidFill>
              </a:rPr>
              <a:t>    FROM Patients</a:t>
            </a:r>
            <a:endParaRPr lang="en-IN" altLang="en-US" b="1">
              <a:solidFill>
                <a:schemeClr val="bg1"/>
              </a:solidFill>
            </a:endParaRPr>
          </a:p>
          <a:p>
            <a:pPr marL="0" indent="0" algn="l">
              <a:buNone/>
            </a:pPr>
            <a:r>
              <a:rPr lang="en-IN" altLang="en-US" b="1">
                <a:solidFill>
                  <a:schemeClr val="bg1"/>
                </a:solidFill>
              </a:rPr>
              <a:t>    WHERE patient_id IN (SELECT        patient_id</a:t>
            </a:r>
            <a:endParaRPr lang="en-IN" altLang="en-US" b="1">
              <a:solidFill>
                <a:schemeClr val="bg1"/>
              </a:solidFill>
            </a:endParaRPr>
          </a:p>
          <a:p>
            <a:pPr marL="0" indent="0" algn="l">
              <a:buNone/>
            </a:pPr>
            <a:r>
              <a:rPr lang="en-IN" altLang="en-US" b="1">
                <a:solidFill>
                  <a:schemeClr val="bg1"/>
                </a:solidFill>
              </a:rPr>
              <a:t>     FROM PatientVariants WHERE   variant_id IN (</a:t>
            </a:r>
            <a:endParaRPr lang="en-IN" altLang="en-US" b="1">
              <a:solidFill>
                <a:schemeClr val="bg1"/>
              </a:solidFill>
            </a:endParaRPr>
          </a:p>
          <a:p>
            <a:pPr marL="0" indent="0" algn="l">
              <a:buNone/>
            </a:pPr>
            <a:r>
              <a:rPr lang="en-IN" altLang="en-US" b="1">
                <a:solidFill>
                  <a:schemeClr val="bg1"/>
                </a:solidFill>
              </a:rPr>
              <a:t>     SELECT variant_id FROM GeneticVariants WHERE impact = 'High' ));</a:t>
            </a:r>
            <a:endParaRPr lang="en-IN" altLang="en-US" b="1">
              <a:solidFill>
                <a:schemeClr val="bg1"/>
              </a:solidFill>
            </a:endParaRPr>
          </a:p>
        </p:txBody>
      </p:sp>
      <p:graphicFrame>
        <p:nvGraphicFramePr>
          <p:cNvPr id="4" name="Object 3"/>
          <p:cNvGraphicFramePr/>
          <p:nvPr/>
        </p:nvGraphicFramePr>
        <p:xfrm>
          <a:off x="407035" y="2058035"/>
          <a:ext cx="4718685" cy="3561715"/>
        </p:xfrm>
        <a:graphic>
          <a:graphicData uri="http://schemas.openxmlformats.org/presentationml/2006/ole">
            <mc:AlternateContent xmlns:mc="http://schemas.openxmlformats.org/markup-compatibility/2006">
              <mc:Choice xmlns:v="urn:schemas-microsoft-com:vml" Requires="v">
                <p:oleObj spid="_x0000_s5" name="" r:id="rId2" imgW="1803400" imgH="1009650" progId="Paint.Picture">
                  <p:embed/>
                </p:oleObj>
              </mc:Choice>
              <mc:Fallback>
                <p:oleObj name="" r:id="rId2" imgW="1803400" imgH="1009650" progId="Paint.Picture">
                  <p:embed/>
                  <p:pic>
                    <p:nvPicPr>
                      <p:cNvPr id="0" name="Picture 4"/>
                      <p:cNvPicPr/>
                      <p:nvPr/>
                    </p:nvPicPr>
                    <p:blipFill>
                      <a:blip r:embed="rId3"/>
                      <a:stretch>
                        <a:fillRect/>
                      </a:stretch>
                    </p:blipFill>
                    <p:spPr>
                      <a:xfrm>
                        <a:off x="407035" y="2058035"/>
                        <a:ext cx="4718685" cy="356171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SUB QUERY</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a:bodyPr>
          <a:p>
            <a:pPr algn="ctr"/>
            <a:r>
              <a:rPr lang="en-US" b="1">
                <a:solidFill>
                  <a:schemeClr val="bg1"/>
                </a:solidFill>
              </a:rPr>
              <a:t>Find the names of patients who have variants associated with the gene 'A</a:t>
            </a:r>
            <a:r>
              <a:rPr lang="en-IN" altLang="en-US" b="1">
                <a:solidFill>
                  <a:schemeClr val="bg1"/>
                </a:solidFill>
              </a:rPr>
              <a:t>CE</a:t>
            </a:r>
            <a:r>
              <a:rPr lang="en-US" b="1">
                <a:solidFill>
                  <a:schemeClr val="bg1"/>
                </a:solidFill>
              </a:rPr>
              <a:t>':</a:t>
            </a:r>
            <a:endParaRPr lang="en-US" b="1">
              <a:solidFill>
                <a:schemeClr val="bg1"/>
              </a:solidFill>
            </a:endParaRPr>
          </a:p>
          <a:p>
            <a:pPr algn="l"/>
            <a:r>
              <a:rPr lang="en-IN" altLang="en-US" b="1">
                <a:solidFill>
                  <a:schemeClr val="bg1"/>
                </a:solidFill>
              </a:rPr>
              <a:t>SYNTAX: </a:t>
            </a:r>
            <a:r>
              <a:rPr lang="en-IN" altLang="en-US">
                <a:solidFill>
                  <a:schemeClr val="bg1"/>
                </a:solidFill>
              </a:rPr>
              <a:t>SELECT name FROM Patients WHERE patient_id IN ( SELECT patient_id FROM PatientVariants WHERE variant_id IN (  SELECT variant_id FROM GeneticVariants WHERE gene = 'AGT' ));</a:t>
            </a:r>
            <a:endParaRPr lang="en-IN" altLang="en-US">
              <a:solidFill>
                <a:schemeClr val="bg1"/>
              </a:solidFill>
            </a:endParaRPr>
          </a:p>
        </p:txBody>
      </p:sp>
      <p:graphicFrame>
        <p:nvGraphicFramePr>
          <p:cNvPr id="8" name="Object 7"/>
          <p:cNvGraphicFramePr/>
          <p:nvPr/>
        </p:nvGraphicFramePr>
        <p:xfrm>
          <a:off x="1495425" y="3068320"/>
          <a:ext cx="2525395" cy="1018540"/>
        </p:xfrm>
        <a:graphic>
          <a:graphicData uri="http://schemas.openxmlformats.org/presentationml/2006/ole">
            <mc:AlternateContent xmlns:mc="http://schemas.openxmlformats.org/markup-compatibility/2006">
              <mc:Choice xmlns:v="urn:schemas-microsoft-com:vml" Requires="v">
                <p:oleObj spid="_x0000_s9" name="" r:id="rId2" imgW="1066800" imgH="260350" progId="Paint.Picture">
                  <p:embed/>
                </p:oleObj>
              </mc:Choice>
              <mc:Fallback>
                <p:oleObj name="" r:id="rId2" imgW="1066800" imgH="260350" progId="Paint.Picture">
                  <p:embed/>
                  <p:pic>
                    <p:nvPicPr>
                      <p:cNvPr id="0" name="Picture 8"/>
                      <p:cNvPicPr/>
                      <p:nvPr/>
                    </p:nvPicPr>
                    <p:blipFill>
                      <a:blip r:embed="rId3"/>
                      <a:stretch>
                        <a:fillRect/>
                      </a:stretch>
                    </p:blipFill>
                    <p:spPr>
                      <a:xfrm>
                        <a:off x="1495425" y="3068320"/>
                        <a:ext cx="2525395" cy="101854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SUB QUERY</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a:bodyPr>
          <a:p>
            <a:pPr algn="ctr"/>
            <a:r>
              <a:rPr b="1">
                <a:solidFill>
                  <a:schemeClr val="bg1"/>
                </a:solidFill>
              </a:rPr>
              <a:t> Find patients who have taken drugs but have never had a completely effective response</a:t>
            </a:r>
            <a:r>
              <a:rPr lang="en-US" b="1">
                <a:solidFill>
                  <a:schemeClr val="bg1"/>
                </a:solidFill>
              </a:rPr>
              <a:t>:</a:t>
            </a:r>
            <a:endParaRPr lang="en-US" b="1">
              <a:solidFill>
                <a:schemeClr val="bg1"/>
              </a:solidFill>
            </a:endParaRPr>
          </a:p>
          <a:p>
            <a:pPr marL="0" indent="0" algn="l">
              <a:buNone/>
            </a:pPr>
            <a:r>
              <a:rPr lang="en-IN" altLang="en-US" b="1">
                <a:solidFill>
                  <a:schemeClr val="bg1"/>
                </a:solidFill>
              </a:rPr>
              <a:t>SYNTAX: </a:t>
            </a:r>
            <a:r>
              <a:rPr lang="en-IN" altLang="en-US" sz="2400">
                <a:solidFill>
                  <a:schemeClr val="bg1"/>
                </a:solidFill>
              </a:rPr>
              <a:t>SELECT patient_id, name FROM Patients WHERE patient_id IN ( SELECT DISTINCT patient_id  FROM Treatments) AND patient_id NOT IN (SELECT patient_id FROM Responses WHERE effectiveness = 'Effective');</a:t>
            </a:r>
            <a:endParaRPr lang="en-IN" altLang="en-US" sz="2400">
              <a:solidFill>
                <a:schemeClr val="bg1"/>
              </a:solidFill>
            </a:endParaRPr>
          </a:p>
        </p:txBody>
      </p:sp>
      <p:graphicFrame>
        <p:nvGraphicFramePr>
          <p:cNvPr id="4" name="Object 3"/>
          <p:cNvGraphicFramePr/>
          <p:nvPr/>
        </p:nvGraphicFramePr>
        <p:xfrm>
          <a:off x="1014095" y="1716405"/>
          <a:ext cx="3333115" cy="4070985"/>
        </p:xfrm>
        <a:graphic>
          <a:graphicData uri="http://schemas.openxmlformats.org/presentationml/2006/ole">
            <mc:AlternateContent xmlns:mc="http://schemas.openxmlformats.org/markup-compatibility/2006">
              <mc:Choice xmlns:v="urn:schemas-microsoft-com:vml" Requires="v">
                <p:oleObj spid="_x0000_s5" name="" r:id="rId2" imgW="1682750" imgH="2495550" progId="Paint.Picture">
                  <p:embed/>
                </p:oleObj>
              </mc:Choice>
              <mc:Fallback>
                <p:oleObj name="" r:id="rId2" imgW="1682750" imgH="2495550" progId="Paint.Picture">
                  <p:embed/>
                  <p:pic>
                    <p:nvPicPr>
                      <p:cNvPr id="0" name="Picture 4"/>
                      <p:cNvPicPr/>
                      <p:nvPr/>
                    </p:nvPicPr>
                    <p:blipFill>
                      <a:blip r:embed="rId3"/>
                      <a:stretch>
                        <a:fillRect/>
                      </a:stretch>
                    </p:blipFill>
                    <p:spPr>
                      <a:xfrm>
                        <a:off x="1014095" y="1716405"/>
                        <a:ext cx="3333115" cy="407098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MEDS"/>
          <p:cNvPicPr>
            <a:picLocks noChangeAspect="1"/>
          </p:cNvPicPr>
          <p:nvPr/>
        </p:nvPicPr>
        <p:blipFill>
          <a:blip r:embed="rId1"/>
          <a:stretch>
            <a:fillRect/>
          </a:stretch>
        </p:blipFill>
        <p:spPr>
          <a:xfrm>
            <a:off x="635" y="0"/>
            <a:ext cx="12191365" cy="6858000"/>
          </a:xfrm>
          <a:prstGeom prst="rect">
            <a:avLst/>
          </a:prstGeom>
        </p:spPr>
      </p:pic>
      <p:sp>
        <p:nvSpPr>
          <p:cNvPr id="2" name="Title 1"/>
          <p:cNvSpPr>
            <a:spLocks noGrp="1"/>
          </p:cNvSpPr>
          <p:nvPr>
            <p:ph type="title"/>
          </p:nvPr>
        </p:nvSpPr>
        <p:spPr/>
        <p:txBody>
          <a:bodyPr/>
          <a:p>
            <a:pPr algn="ctr"/>
            <a:r>
              <a:rPr lang="en-IN" altLang="en-US" b="1">
                <a:solidFill>
                  <a:schemeClr val="bg1"/>
                </a:solidFill>
                <a:latin typeface="Eras Bold ITC" panose="020B0907030504020204" charset="0"/>
                <a:cs typeface="Eras Bold ITC" panose="020B0907030504020204" charset="0"/>
              </a:rPr>
              <a:t>Abstract</a:t>
            </a:r>
            <a:endParaRPr lang="en-IN" altLang="en-US" b="1">
              <a:solidFill>
                <a:schemeClr val="bg1"/>
              </a:solidFill>
              <a:latin typeface="Eras Bold ITC" panose="020B0907030504020204" charset="0"/>
              <a:cs typeface="Eras Bold ITC" panose="020B0907030504020204" charset="0"/>
            </a:endParaRPr>
          </a:p>
        </p:txBody>
      </p:sp>
      <p:sp>
        <p:nvSpPr>
          <p:cNvPr id="3" name="Content Placeholder 2"/>
          <p:cNvSpPr>
            <a:spLocks noGrp="1"/>
          </p:cNvSpPr>
          <p:nvPr>
            <p:ph sz="half" idx="1"/>
          </p:nvPr>
        </p:nvSpPr>
        <p:spPr/>
        <p:txBody>
          <a:bodyPr>
            <a:normAutofit fontScale="70000"/>
          </a:bodyPr>
          <a:p>
            <a:pPr algn="just"/>
            <a:r>
              <a:rPr lang="en-US" sz="2665">
                <a:solidFill>
                  <a:schemeClr val="bg1"/>
                </a:solidFill>
                <a:highlight>
                  <a:srgbClr val="000000"/>
                </a:highlight>
                <a:latin typeface="Arial" panose="020B0604020202020204" pitchFamily="34" charset="0"/>
                <a:cs typeface="Arial" panose="020B0604020202020204" pitchFamily="34" charset="0"/>
                <a:sym typeface="+mn-ea"/>
              </a:rPr>
              <a:t>Pharmacogeninsight is a comprehensive database project designed to optimize drug prescriptions through genetic information. By integrating data on patients, genetic variants, drugs, and treatment responses, this project aims to improve personalized treatment plans and outcomes. Key tables include Patients, GeneticVariants, Drugs, PatientVariants, Treatments, and Responses. These interconnected tables allow for the analysis of genetic factors influencing drug efficacy and safety, ultimately enhancing patient care by reducing adverse reactions and tailoring therapies to individual genetic profiles.</a:t>
            </a:r>
            <a:endParaRPr lang="en-US" sz="2665">
              <a:solidFill>
                <a:schemeClr val="bg1"/>
              </a:solidFill>
              <a:highlight>
                <a:srgbClr val="000000"/>
              </a:highlight>
              <a:latin typeface="Arial" panose="020B0604020202020204" pitchFamily="34" charset="0"/>
              <a:cs typeface="Arial" panose="020B0604020202020204" pitchFamily="34" charset="0"/>
            </a:endParaRPr>
          </a:p>
          <a:p>
            <a:pPr algn="just"/>
            <a:endParaRPr lang="en-US" sz="2665">
              <a:latin typeface="Arial" panose="020B0604020202020204" pitchFamily="34" charset="0"/>
              <a:cs typeface="Arial" panose="020B0604020202020204" pitchFamily="34" charset="0"/>
            </a:endParaRPr>
          </a:p>
        </p:txBody>
      </p:sp>
      <p:pic>
        <p:nvPicPr>
          <p:cNvPr id="7" name="dna_small">
            <a:hlinkClick r:id="" action="ppaction://media"/>
          </p:cNvPr>
          <p:cNvPicPr/>
          <p:nvPr>
            <p:ph sz="half" idx="2"/>
            <a:videoFile r:link="rId2"/>
            <p:extLst>
              <p:ext uri="{DAA4B4D4-6D71-4841-9C94-3DE7FCFB9230}">
                <p14:media xmlns:p14="http://schemas.microsoft.com/office/powerpoint/2010/main" r:embed="rId3"/>
              </p:ext>
            </p:extLst>
          </p:nvPr>
        </p:nvPicPr>
        <p:blipFill>
          <a:blip r:embed="rId4"/>
          <a:stretch>
            <a:fillRect/>
          </a:stretch>
        </p:blipFill>
        <p:spPr>
          <a:xfrm>
            <a:off x="6172200" y="1824990"/>
            <a:ext cx="5181600" cy="36334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98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SUB QUERY</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80000"/>
          </a:bodyPr>
          <a:p>
            <a:pPr algn="ctr"/>
            <a:r>
              <a:rPr b="1">
                <a:solidFill>
                  <a:schemeClr val="bg1"/>
                </a:solidFill>
              </a:rPr>
              <a:t> Find the patients who have taken a drug and had a response within 7 days of starting the treatment</a:t>
            </a:r>
            <a:r>
              <a:rPr lang="en-US" b="1">
                <a:solidFill>
                  <a:schemeClr val="bg1"/>
                </a:solidFill>
              </a:rPr>
              <a:t>:</a:t>
            </a:r>
            <a:endParaRPr lang="en-US" b="1">
              <a:solidFill>
                <a:schemeClr val="bg1"/>
              </a:solidFill>
            </a:endParaRPr>
          </a:p>
          <a:p>
            <a:pPr marL="0" indent="0" algn="l">
              <a:buNone/>
            </a:pPr>
            <a:r>
              <a:rPr lang="en-IN" altLang="en-US" b="1">
                <a:solidFill>
                  <a:schemeClr val="bg1"/>
                </a:solidFill>
              </a:rPr>
              <a:t>SYNTAX:</a:t>
            </a:r>
            <a:endParaRPr lang="en-IN" altLang="en-US" b="1">
              <a:solidFill>
                <a:schemeClr val="bg1"/>
              </a:solidFill>
            </a:endParaRPr>
          </a:p>
          <a:p>
            <a:pPr marL="0" indent="0" algn="l">
              <a:buNone/>
            </a:pPr>
            <a:r>
              <a:rPr lang="en-IN" altLang="en-US">
                <a:solidFill>
                  <a:schemeClr val="bg1"/>
                </a:solidFill>
              </a:rPr>
              <a:t>SELECT patient_id, name FROM Patients WHERE patient_id IN (  SELECT patient_id FROM Treatments WHERE treatment_id IN ( SELECT T.treatment_id FROM Treatments T, Responses R   WHERE T.patient_id = R.patient_id AND T.drug_id = R.drug_id AND DATEDIFF(R.response_date, T.start_date) &lt;= 7 ));</a:t>
            </a:r>
            <a:endParaRPr lang="en-IN" altLang="en-US">
              <a:solidFill>
                <a:schemeClr val="bg1"/>
              </a:solidFill>
            </a:endParaRPr>
          </a:p>
        </p:txBody>
      </p:sp>
      <p:graphicFrame>
        <p:nvGraphicFramePr>
          <p:cNvPr id="4" name="Object 3"/>
          <p:cNvGraphicFramePr/>
          <p:nvPr/>
        </p:nvGraphicFramePr>
        <p:xfrm>
          <a:off x="1014095" y="1716405"/>
          <a:ext cx="3333115" cy="4070985"/>
        </p:xfrm>
        <a:graphic>
          <a:graphicData uri="http://schemas.openxmlformats.org/presentationml/2006/ole">
            <mc:AlternateContent xmlns:mc="http://schemas.openxmlformats.org/markup-compatibility/2006">
              <mc:Choice xmlns:v="urn:schemas-microsoft-com:vml" Requires="v">
                <p:oleObj spid="_x0000_s5" name="" r:id="rId2" imgW="1682750" imgH="2495550" progId="Paint.Picture">
                  <p:embed/>
                </p:oleObj>
              </mc:Choice>
              <mc:Fallback>
                <p:oleObj name="" r:id="rId2" imgW="1682750" imgH="2495550" progId="Paint.Picture">
                  <p:embed/>
                  <p:pic>
                    <p:nvPicPr>
                      <p:cNvPr id="0" name="Picture 4"/>
                      <p:cNvPicPr/>
                      <p:nvPr/>
                    </p:nvPicPr>
                    <p:blipFill>
                      <a:blip r:embed="rId3"/>
                      <a:stretch>
                        <a:fillRect/>
                      </a:stretch>
                    </p:blipFill>
                    <p:spPr>
                      <a:xfrm>
                        <a:off x="1014095" y="1716405"/>
                        <a:ext cx="3333115" cy="407098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SUB QUERY</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90000" lnSpcReduction="10000"/>
          </a:bodyPr>
          <a:p>
            <a:pPr algn="ctr"/>
            <a:r>
              <a:rPr b="1">
                <a:solidFill>
                  <a:schemeClr val="bg1"/>
                </a:solidFill>
              </a:rPr>
              <a:t> Find patients who have responded with "Not Effective" to treatment</a:t>
            </a:r>
            <a:r>
              <a:rPr lang="en-US" b="1">
                <a:solidFill>
                  <a:schemeClr val="bg1"/>
                </a:solidFill>
              </a:rPr>
              <a:t>:</a:t>
            </a:r>
            <a:endParaRPr lang="en-US" b="1">
              <a:solidFill>
                <a:schemeClr val="bg1"/>
              </a:solidFill>
            </a:endParaRPr>
          </a:p>
          <a:p>
            <a:pPr marL="0" indent="0" algn="l">
              <a:buNone/>
            </a:pPr>
            <a:r>
              <a:rPr lang="en-IN" altLang="en-US" b="1">
                <a:solidFill>
                  <a:schemeClr val="bg1"/>
                </a:solidFill>
              </a:rPr>
              <a:t>SYNTAX:</a:t>
            </a:r>
            <a:endParaRPr lang="en-IN" altLang="en-US" b="1">
              <a:solidFill>
                <a:schemeClr val="bg1"/>
              </a:solidFill>
            </a:endParaRPr>
          </a:p>
          <a:p>
            <a:pPr marL="0" indent="0" algn="l">
              <a:buNone/>
            </a:pPr>
            <a:r>
              <a:rPr lang="en-IN" altLang="en-US">
                <a:solidFill>
                  <a:schemeClr val="bg1"/>
                </a:solidFill>
              </a:rPr>
              <a:t>SELECT patient_id, name</a:t>
            </a:r>
            <a:endParaRPr lang="en-IN" altLang="en-US">
              <a:solidFill>
                <a:schemeClr val="bg1"/>
              </a:solidFill>
            </a:endParaRPr>
          </a:p>
          <a:p>
            <a:pPr marL="0" indent="0" algn="l">
              <a:buNone/>
            </a:pPr>
            <a:r>
              <a:rPr lang="en-IN" altLang="en-US">
                <a:solidFill>
                  <a:schemeClr val="bg1"/>
                </a:solidFill>
              </a:rPr>
              <a:t>FROM Patients</a:t>
            </a:r>
            <a:endParaRPr lang="en-IN" altLang="en-US">
              <a:solidFill>
                <a:schemeClr val="bg1"/>
              </a:solidFill>
            </a:endParaRPr>
          </a:p>
          <a:p>
            <a:pPr marL="0" indent="0" algn="l">
              <a:buNone/>
            </a:pPr>
            <a:r>
              <a:rPr lang="en-IN" altLang="en-US">
                <a:solidFill>
                  <a:schemeClr val="bg1"/>
                </a:solidFill>
              </a:rPr>
              <a:t>WHERE patient_id IN (</a:t>
            </a:r>
            <a:endParaRPr lang="en-IN" altLang="en-US">
              <a:solidFill>
                <a:schemeClr val="bg1"/>
              </a:solidFill>
            </a:endParaRPr>
          </a:p>
          <a:p>
            <a:pPr marL="0" indent="0" algn="l">
              <a:buNone/>
            </a:pPr>
            <a:r>
              <a:rPr lang="en-IN" altLang="en-US">
                <a:solidFill>
                  <a:schemeClr val="bg1"/>
                </a:solidFill>
              </a:rPr>
              <a:t>    SELECT DISTINCT patient_id</a:t>
            </a:r>
            <a:endParaRPr lang="en-IN" altLang="en-US">
              <a:solidFill>
                <a:schemeClr val="bg1"/>
              </a:solidFill>
            </a:endParaRPr>
          </a:p>
          <a:p>
            <a:pPr marL="0" indent="0" algn="l">
              <a:buNone/>
            </a:pPr>
            <a:r>
              <a:rPr lang="en-IN" altLang="en-US">
                <a:solidFill>
                  <a:schemeClr val="bg1"/>
                </a:solidFill>
              </a:rPr>
              <a:t>    FROM Responses</a:t>
            </a:r>
            <a:endParaRPr lang="en-IN" altLang="en-US">
              <a:solidFill>
                <a:schemeClr val="bg1"/>
              </a:solidFill>
            </a:endParaRPr>
          </a:p>
          <a:p>
            <a:pPr marL="0" indent="0" algn="l">
              <a:buNone/>
            </a:pPr>
            <a:r>
              <a:rPr lang="en-IN" altLang="en-US">
                <a:solidFill>
                  <a:schemeClr val="bg1"/>
                </a:solidFill>
              </a:rPr>
              <a:t>    WHERE effectiveness = 'Not Effective'</a:t>
            </a:r>
            <a:endParaRPr lang="en-IN" altLang="en-US">
              <a:solidFill>
                <a:schemeClr val="bg1"/>
              </a:solidFill>
            </a:endParaRPr>
          </a:p>
          <a:p>
            <a:pPr marL="0" indent="0" algn="l">
              <a:buNone/>
            </a:pPr>
            <a:r>
              <a:rPr lang="en-IN" altLang="en-US">
                <a:solidFill>
                  <a:schemeClr val="bg1"/>
                </a:solidFill>
              </a:rPr>
              <a:t>);</a:t>
            </a:r>
            <a:endParaRPr lang="en-IN" altLang="en-US">
              <a:solidFill>
                <a:schemeClr val="bg1"/>
              </a:solidFill>
            </a:endParaRPr>
          </a:p>
        </p:txBody>
      </p:sp>
      <p:graphicFrame>
        <p:nvGraphicFramePr>
          <p:cNvPr id="8" name="Object 7"/>
          <p:cNvGraphicFramePr/>
          <p:nvPr/>
        </p:nvGraphicFramePr>
        <p:xfrm>
          <a:off x="691515" y="2119630"/>
          <a:ext cx="4323715" cy="3025775"/>
        </p:xfrm>
        <a:graphic>
          <a:graphicData uri="http://schemas.openxmlformats.org/presentationml/2006/ole">
            <mc:AlternateContent xmlns:mc="http://schemas.openxmlformats.org/markup-compatibility/2006">
              <mc:Choice xmlns:v="urn:schemas-microsoft-com:vml" Requires="v">
                <p:oleObj spid="_x0000_s9" name="" r:id="rId2" imgW="1695450" imgH="1308100" progId="Paint.Picture">
                  <p:embed/>
                </p:oleObj>
              </mc:Choice>
              <mc:Fallback>
                <p:oleObj name="" r:id="rId2" imgW="1695450" imgH="1308100" progId="Paint.Picture">
                  <p:embed/>
                  <p:pic>
                    <p:nvPicPr>
                      <p:cNvPr id="0" name="Picture 8"/>
                      <p:cNvPicPr/>
                      <p:nvPr/>
                    </p:nvPicPr>
                    <p:blipFill>
                      <a:blip r:embed="rId3"/>
                      <a:stretch>
                        <a:fillRect/>
                      </a:stretch>
                    </p:blipFill>
                    <p:spPr>
                      <a:xfrm>
                        <a:off x="691515" y="2119630"/>
                        <a:ext cx="4323715" cy="302577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7BD3"/>
            </a:gs>
            <a:gs pos="100000">
              <a:srgbClr val="034373"/>
            </a:gs>
          </a:gsLst>
          <a:lin scaled="0"/>
        </a:gradFill>
        <a:effectLst/>
      </p:bgPr>
    </p:bg>
    <p:spTree>
      <p:nvGrpSpPr>
        <p:cNvPr id="1" name=""/>
        <p:cNvGrpSpPr/>
        <p:nvPr/>
      </p:nvGrpSpPr>
      <p:grpSpPr/>
      <p:sp>
        <p:nvSpPr>
          <p:cNvPr id="7" name="Title 6"/>
          <p:cNvSpPr>
            <a:spLocks noGrp="1"/>
          </p:cNvSpPr>
          <p:nvPr>
            <p:ph type="title"/>
          </p:nvPr>
        </p:nvSpPr>
        <p:spPr>
          <a:xfrm>
            <a:off x="6784340" y="2215515"/>
            <a:ext cx="5109845" cy="1998980"/>
          </a:xfrm>
        </p:spPr>
        <p:txBody>
          <a:bodyPr/>
          <a:p>
            <a:pPr algn="ctr"/>
            <a:r>
              <a:rPr lang="en-IN" altLang="en-US">
                <a:latin typeface="Cooper Black" panose="0208090404030B020404" charset="0"/>
                <a:cs typeface="Cooper Black" panose="0208090404030B020404" charset="0"/>
              </a:rPr>
              <a:t>JOINS</a:t>
            </a:r>
            <a:endParaRPr lang="en-IN" altLang="en-US">
              <a:latin typeface="Cooper Black" panose="0208090404030B020404" charset="0"/>
              <a:cs typeface="Cooper Black" panose="0208090404030B020404" charset="0"/>
            </a:endParaRPr>
          </a:p>
        </p:txBody>
      </p:sp>
      <p:pic>
        <p:nvPicPr>
          <p:cNvPr id="9" name="Content Placeholder 8" descr="WALL1"/>
          <p:cNvPicPr>
            <a:picLocks noChangeAspect="1"/>
          </p:cNvPicPr>
          <p:nvPr>
            <p:ph idx="1"/>
          </p:nvPr>
        </p:nvPicPr>
        <p:blipFill>
          <a:blip r:embed="rId1"/>
          <a:stretch>
            <a:fillRect/>
          </a:stretch>
        </p:blipFill>
        <p:spPr>
          <a:xfrm>
            <a:off x="0" y="635"/>
            <a:ext cx="6981825" cy="6856730"/>
          </a:xfrm>
          <a:prstGeom prst="rect">
            <a:avLst/>
          </a:prstGeom>
        </p:spPr>
      </p:pic>
      <p:sp>
        <p:nvSpPr>
          <p:cNvPr id="11" name="Rounded Rectangle 10"/>
          <p:cNvSpPr/>
          <p:nvPr/>
        </p:nvSpPr>
        <p:spPr>
          <a:xfrm>
            <a:off x="7105650" y="2427605"/>
            <a:ext cx="4505325" cy="1555750"/>
          </a:xfrm>
          <a:prstGeom prst="round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JOINS</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lnSpcReduction="20000"/>
          </a:bodyPr>
          <a:p>
            <a:pPr algn="ctr"/>
            <a:r>
              <a:rPr lang="en-IN" b="1">
                <a:solidFill>
                  <a:schemeClr val="bg1"/>
                </a:solidFill>
              </a:rPr>
              <a:t>F</a:t>
            </a:r>
            <a:r>
              <a:rPr b="1">
                <a:solidFill>
                  <a:schemeClr val="bg1"/>
                </a:solidFill>
              </a:rPr>
              <a:t>ind patients who have been prescribed drugs indicated for diabetes:</a:t>
            </a:r>
            <a:endParaRPr b="1">
              <a:solidFill>
                <a:schemeClr val="bg1"/>
              </a:solidFill>
            </a:endParaRPr>
          </a:p>
          <a:p>
            <a:pPr algn="l"/>
            <a:r>
              <a:rPr lang="en-IN" altLang="en-US" b="1">
                <a:solidFill>
                  <a:schemeClr val="bg1"/>
                </a:solidFill>
              </a:rPr>
              <a:t>SYNTAX:</a:t>
            </a:r>
            <a:endParaRPr lang="en-IN" altLang="en-US" b="1">
              <a:solidFill>
                <a:schemeClr val="bg1"/>
              </a:solidFill>
            </a:endParaRPr>
          </a:p>
          <a:p>
            <a:pPr marL="0" indent="0" algn="l">
              <a:buNone/>
            </a:pPr>
            <a:r>
              <a:rPr lang="en-IN" altLang="en-US" sz="2665">
                <a:solidFill>
                  <a:schemeClr val="bg1"/>
                </a:solidFill>
              </a:rPr>
              <a:t>SELECT DISTINCT P.patient_id, P.name</a:t>
            </a:r>
            <a:endParaRPr lang="en-IN" altLang="en-US" sz="2665">
              <a:solidFill>
                <a:schemeClr val="bg1"/>
              </a:solidFill>
            </a:endParaRPr>
          </a:p>
          <a:p>
            <a:pPr marL="0" indent="0" algn="l">
              <a:buNone/>
            </a:pPr>
            <a:r>
              <a:rPr lang="en-IN" altLang="en-US" sz="2665">
                <a:solidFill>
                  <a:schemeClr val="bg1"/>
                </a:solidFill>
              </a:rPr>
              <a:t>FROM Patients P</a:t>
            </a:r>
            <a:endParaRPr lang="en-IN" altLang="en-US" sz="2665">
              <a:solidFill>
                <a:schemeClr val="bg1"/>
              </a:solidFill>
            </a:endParaRPr>
          </a:p>
          <a:p>
            <a:pPr marL="0" indent="0" algn="l">
              <a:buNone/>
            </a:pPr>
            <a:r>
              <a:rPr lang="en-IN" altLang="en-US" sz="2665">
                <a:solidFill>
                  <a:schemeClr val="bg1"/>
                </a:solidFill>
              </a:rPr>
              <a:t>JOIN Treatments T ON P.patient_id = T.patient_id</a:t>
            </a:r>
            <a:endParaRPr lang="en-IN" altLang="en-US" sz="2665">
              <a:solidFill>
                <a:schemeClr val="bg1"/>
              </a:solidFill>
            </a:endParaRPr>
          </a:p>
          <a:p>
            <a:pPr marL="0" indent="0" algn="l">
              <a:buNone/>
            </a:pPr>
            <a:r>
              <a:rPr lang="en-IN" altLang="en-US" sz="2665">
                <a:solidFill>
                  <a:schemeClr val="bg1"/>
                </a:solidFill>
              </a:rPr>
              <a:t>JOIN Drug D ON T.drug_id = D.drug_id</a:t>
            </a:r>
            <a:endParaRPr lang="en-IN" altLang="en-US" sz="2665">
              <a:solidFill>
                <a:schemeClr val="bg1"/>
              </a:solidFill>
            </a:endParaRPr>
          </a:p>
          <a:p>
            <a:pPr marL="0" indent="0" algn="l">
              <a:buNone/>
            </a:pPr>
            <a:r>
              <a:rPr lang="en-IN" altLang="en-US" sz="2665">
                <a:solidFill>
                  <a:schemeClr val="bg1"/>
                </a:solidFill>
              </a:rPr>
              <a:t>WHERE D.indications LIKE '%diabetes%';</a:t>
            </a:r>
            <a:endParaRPr lang="en-IN" altLang="en-US" sz="2665">
              <a:solidFill>
                <a:schemeClr val="bg1"/>
              </a:solidFill>
            </a:endParaRPr>
          </a:p>
        </p:txBody>
      </p:sp>
      <p:graphicFrame>
        <p:nvGraphicFramePr>
          <p:cNvPr id="4" name="Object 3"/>
          <p:cNvGraphicFramePr/>
          <p:nvPr/>
        </p:nvGraphicFramePr>
        <p:xfrm>
          <a:off x="1301750" y="2661285"/>
          <a:ext cx="2960370" cy="1092835"/>
        </p:xfrm>
        <a:graphic>
          <a:graphicData uri="http://schemas.openxmlformats.org/presentationml/2006/ole">
            <mc:AlternateContent xmlns:mc="http://schemas.openxmlformats.org/markup-compatibility/2006">
              <mc:Choice xmlns:v="urn:schemas-microsoft-com:vml" Requires="v">
                <p:oleObj spid="_x0000_s5" name="" r:id="rId2" imgW="1606550" imgH="431800" progId="Paint.Picture">
                  <p:embed/>
                </p:oleObj>
              </mc:Choice>
              <mc:Fallback>
                <p:oleObj name="" r:id="rId2" imgW="1606550" imgH="431800" progId="Paint.Picture">
                  <p:embed/>
                  <p:pic>
                    <p:nvPicPr>
                      <p:cNvPr id="0" name="Picture 4"/>
                      <p:cNvPicPr/>
                      <p:nvPr/>
                    </p:nvPicPr>
                    <p:blipFill>
                      <a:blip r:embed="rId3"/>
                      <a:stretch>
                        <a:fillRect/>
                      </a:stretch>
                    </p:blipFill>
                    <p:spPr>
                      <a:xfrm>
                        <a:off x="1301750" y="2661285"/>
                        <a:ext cx="2960370" cy="109283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JOINS</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80000"/>
          </a:bodyPr>
          <a:p>
            <a:pPr algn="ctr"/>
            <a:r>
              <a:rPr b="1">
                <a:solidFill>
                  <a:schemeClr val="bg1"/>
                </a:solidFill>
              </a:rPr>
              <a:t>List all patients along with their prescribed drug names and their genetic variants:</a:t>
            </a:r>
            <a:endParaRPr b="1">
              <a:solidFill>
                <a:schemeClr val="bg1"/>
              </a:solidFill>
            </a:endParaRPr>
          </a:p>
          <a:p>
            <a:pPr algn="l"/>
            <a:r>
              <a:rPr lang="en-IN" altLang="en-US" b="1">
                <a:solidFill>
                  <a:schemeClr val="bg1"/>
                </a:solidFill>
              </a:rPr>
              <a:t>SYNTAX:</a:t>
            </a:r>
            <a:endParaRPr lang="en-IN" altLang="en-US" b="1">
              <a:solidFill>
                <a:schemeClr val="bg1"/>
              </a:solidFill>
            </a:endParaRPr>
          </a:p>
          <a:p>
            <a:pPr marL="0" indent="0" algn="l">
              <a:buNone/>
            </a:pPr>
            <a:r>
              <a:rPr lang="en-IN" altLang="en-US" sz="2665">
                <a:solidFill>
                  <a:schemeClr val="bg1"/>
                </a:solidFill>
              </a:rPr>
              <a:t>SELECT P.name, D.drug_name, GV.gene, GV.variant</a:t>
            </a:r>
            <a:endParaRPr lang="en-IN" altLang="en-US" sz="2665">
              <a:solidFill>
                <a:schemeClr val="bg1"/>
              </a:solidFill>
            </a:endParaRPr>
          </a:p>
          <a:p>
            <a:pPr marL="0" indent="0" algn="l">
              <a:buNone/>
            </a:pPr>
            <a:r>
              <a:rPr lang="en-IN" altLang="en-US" sz="2665">
                <a:solidFill>
                  <a:schemeClr val="bg1"/>
                </a:solidFill>
              </a:rPr>
              <a:t>FROM Patients P</a:t>
            </a:r>
            <a:endParaRPr lang="en-IN" altLang="en-US" sz="2665">
              <a:solidFill>
                <a:schemeClr val="bg1"/>
              </a:solidFill>
            </a:endParaRPr>
          </a:p>
          <a:p>
            <a:pPr marL="0" indent="0" algn="l">
              <a:buNone/>
            </a:pPr>
            <a:r>
              <a:rPr lang="en-IN" altLang="en-US" sz="2665">
                <a:solidFill>
                  <a:schemeClr val="bg1"/>
                </a:solidFill>
              </a:rPr>
              <a:t>JOIN Treatments T ON P.patient_id = T.patient_id</a:t>
            </a:r>
            <a:endParaRPr lang="en-IN" altLang="en-US" sz="2665">
              <a:solidFill>
                <a:schemeClr val="bg1"/>
              </a:solidFill>
            </a:endParaRPr>
          </a:p>
          <a:p>
            <a:pPr marL="0" indent="0" algn="l">
              <a:buNone/>
            </a:pPr>
            <a:r>
              <a:rPr lang="en-IN" altLang="en-US" sz="2665">
                <a:solidFill>
                  <a:schemeClr val="bg1"/>
                </a:solidFill>
              </a:rPr>
              <a:t>JOIN Drug D ON T.drug_id = D.drug_id</a:t>
            </a:r>
            <a:endParaRPr lang="en-IN" altLang="en-US" sz="2665">
              <a:solidFill>
                <a:schemeClr val="bg1"/>
              </a:solidFill>
            </a:endParaRPr>
          </a:p>
          <a:p>
            <a:pPr marL="0" indent="0" algn="l">
              <a:buNone/>
            </a:pPr>
            <a:r>
              <a:rPr lang="en-IN" altLang="en-US" sz="2665">
                <a:solidFill>
                  <a:schemeClr val="bg1"/>
                </a:solidFill>
              </a:rPr>
              <a:t>JOIN PatientVariants PV ON P.patient_id = PV.patient_id</a:t>
            </a:r>
            <a:endParaRPr lang="en-IN" altLang="en-US" sz="2665">
              <a:solidFill>
                <a:schemeClr val="bg1"/>
              </a:solidFill>
            </a:endParaRPr>
          </a:p>
          <a:p>
            <a:pPr marL="0" indent="0" algn="l">
              <a:buNone/>
            </a:pPr>
            <a:r>
              <a:rPr lang="en-IN" altLang="en-US" sz="2665">
                <a:solidFill>
                  <a:schemeClr val="bg1"/>
                </a:solidFill>
              </a:rPr>
              <a:t>JOIN GeneticVariants GV ON PV.variant_id = GV.variant_id;</a:t>
            </a:r>
            <a:endParaRPr lang="en-IN" altLang="en-US" sz="2665">
              <a:solidFill>
                <a:schemeClr val="bg1"/>
              </a:solidFill>
            </a:endParaRPr>
          </a:p>
        </p:txBody>
      </p:sp>
      <p:graphicFrame>
        <p:nvGraphicFramePr>
          <p:cNvPr id="10" name="Object 9"/>
          <p:cNvGraphicFramePr/>
          <p:nvPr/>
        </p:nvGraphicFramePr>
        <p:xfrm>
          <a:off x="763905" y="1691005"/>
          <a:ext cx="4592320" cy="4523105"/>
        </p:xfrm>
        <a:graphic>
          <a:graphicData uri="http://schemas.openxmlformats.org/presentationml/2006/ole">
            <mc:AlternateContent xmlns:mc="http://schemas.openxmlformats.org/markup-compatibility/2006">
              <mc:Choice xmlns:v="urn:schemas-microsoft-com:vml" Requires="v">
                <p:oleObj spid="_x0000_s11" name="" r:id="rId2" imgW="3219450" imgH="3594100" progId="Paint.Picture">
                  <p:embed/>
                </p:oleObj>
              </mc:Choice>
              <mc:Fallback>
                <p:oleObj name="" r:id="rId2" imgW="3219450" imgH="3594100" progId="Paint.Picture">
                  <p:embed/>
                  <p:pic>
                    <p:nvPicPr>
                      <p:cNvPr id="0" name="Picture 10"/>
                      <p:cNvPicPr/>
                      <p:nvPr/>
                    </p:nvPicPr>
                    <p:blipFill>
                      <a:blip r:embed="rId3"/>
                      <a:stretch>
                        <a:fillRect/>
                      </a:stretch>
                    </p:blipFill>
                    <p:spPr>
                      <a:xfrm>
                        <a:off x="763905" y="1691005"/>
                        <a:ext cx="4592320" cy="452310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JOINS</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a:bodyPr>
          <a:p>
            <a:pPr algn="ctr"/>
            <a:r>
              <a:rPr b="1">
                <a:solidFill>
                  <a:schemeClr val="bg1"/>
                </a:solidFill>
              </a:rPr>
              <a:t> Find the total number of patients treated with each drug:</a:t>
            </a:r>
            <a:endParaRPr b="1">
              <a:solidFill>
                <a:schemeClr val="bg1"/>
              </a:solidFill>
            </a:endParaRPr>
          </a:p>
          <a:p>
            <a:pPr algn="l"/>
            <a:r>
              <a:rPr lang="en-IN" altLang="en-US" b="1">
                <a:solidFill>
                  <a:schemeClr val="bg1"/>
                </a:solidFill>
              </a:rPr>
              <a:t>SYNTAX:</a:t>
            </a:r>
            <a:endParaRPr lang="en-IN" altLang="en-US" b="1">
              <a:solidFill>
                <a:schemeClr val="bg1"/>
              </a:solidFill>
            </a:endParaRPr>
          </a:p>
          <a:p>
            <a:pPr marL="0" indent="0" algn="l">
              <a:buNone/>
            </a:pPr>
            <a:r>
              <a:rPr lang="en-IN" altLang="en-US" sz="2665">
                <a:solidFill>
                  <a:schemeClr val="bg1"/>
                </a:solidFill>
              </a:rPr>
              <a:t>SELECT D.drug_name, COUNT(DISTINCT T.patient_id) AS total_patients</a:t>
            </a:r>
            <a:endParaRPr lang="en-IN" altLang="en-US" sz="2665">
              <a:solidFill>
                <a:schemeClr val="bg1"/>
              </a:solidFill>
            </a:endParaRPr>
          </a:p>
          <a:p>
            <a:pPr marL="0" indent="0" algn="l">
              <a:buNone/>
            </a:pPr>
            <a:r>
              <a:rPr lang="en-IN" altLang="en-US" sz="2665">
                <a:solidFill>
                  <a:schemeClr val="bg1"/>
                </a:solidFill>
              </a:rPr>
              <a:t>FROM Drug D</a:t>
            </a:r>
            <a:endParaRPr lang="en-IN" altLang="en-US" sz="2665">
              <a:solidFill>
                <a:schemeClr val="bg1"/>
              </a:solidFill>
            </a:endParaRPr>
          </a:p>
          <a:p>
            <a:pPr marL="0" indent="0" algn="l">
              <a:buNone/>
            </a:pPr>
            <a:r>
              <a:rPr lang="en-IN" altLang="en-US" sz="2665">
                <a:solidFill>
                  <a:schemeClr val="bg1"/>
                </a:solidFill>
              </a:rPr>
              <a:t>JOIN Treatments T ON D.drug_id = T.drug_id</a:t>
            </a:r>
            <a:endParaRPr lang="en-IN" altLang="en-US" sz="2665">
              <a:solidFill>
                <a:schemeClr val="bg1"/>
              </a:solidFill>
            </a:endParaRPr>
          </a:p>
          <a:p>
            <a:pPr marL="0" indent="0" algn="l">
              <a:buNone/>
            </a:pPr>
            <a:r>
              <a:rPr lang="en-IN" altLang="en-US" sz="2665">
                <a:solidFill>
                  <a:schemeClr val="bg1"/>
                </a:solidFill>
              </a:rPr>
              <a:t>GROUP BY D.drug_name;</a:t>
            </a:r>
            <a:endParaRPr lang="en-IN" altLang="en-US" sz="2665">
              <a:solidFill>
                <a:schemeClr val="bg1"/>
              </a:solidFill>
            </a:endParaRPr>
          </a:p>
        </p:txBody>
      </p:sp>
      <p:graphicFrame>
        <p:nvGraphicFramePr>
          <p:cNvPr id="4" name="Object 3"/>
          <p:cNvGraphicFramePr/>
          <p:nvPr/>
        </p:nvGraphicFramePr>
        <p:xfrm>
          <a:off x="1216660" y="1691005"/>
          <a:ext cx="3877945" cy="4524375"/>
        </p:xfrm>
        <a:graphic>
          <a:graphicData uri="http://schemas.openxmlformats.org/presentationml/2006/ole">
            <mc:AlternateContent xmlns:mc="http://schemas.openxmlformats.org/markup-compatibility/2006">
              <mc:Choice xmlns:v="urn:schemas-microsoft-com:vml" Requires="v">
                <p:oleObj spid="_x0000_s5" name="" r:id="rId2" imgW="2082800" imgH="3403600" progId="Paint.Picture">
                  <p:embed/>
                </p:oleObj>
              </mc:Choice>
              <mc:Fallback>
                <p:oleObj name="" r:id="rId2" imgW="2082800" imgH="3403600" progId="Paint.Picture">
                  <p:embed/>
                  <p:pic>
                    <p:nvPicPr>
                      <p:cNvPr id="0" name="Picture 4"/>
                      <p:cNvPicPr/>
                      <p:nvPr/>
                    </p:nvPicPr>
                    <p:blipFill>
                      <a:blip r:embed="rId3"/>
                      <a:stretch>
                        <a:fillRect/>
                      </a:stretch>
                    </p:blipFill>
                    <p:spPr>
                      <a:xfrm>
                        <a:off x="1216660" y="1691005"/>
                        <a:ext cx="3877945" cy="452437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JOINS</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90000" lnSpcReduction="20000"/>
          </a:bodyPr>
          <a:p>
            <a:pPr algn="ctr"/>
            <a:r>
              <a:rPr b="1">
                <a:solidFill>
                  <a:schemeClr val="bg1"/>
                </a:solidFill>
              </a:rPr>
              <a:t>  List the genetic variants of each patient along with their responses to treatments:</a:t>
            </a:r>
            <a:endParaRPr b="1">
              <a:solidFill>
                <a:schemeClr val="bg1"/>
              </a:solidFill>
            </a:endParaRPr>
          </a:p>
          <a:p>
            <a:pPr algn="l"/>
            <a:r>
              <a:rPr lang="en-IN" altLang="en-US" b="1">
                <a:solidFill>
                  <a:schemeClr val="bg1"/>
                </a:solidFill>
              </a:rPr>
              <a:t>SYNTAX:</a:t>
            </a:r>
            <a:endParaRPr lang="en-IN" altLang="en-US" b="1">
              <a:solidFill>
                <a:schemeClr val="bg1"/>
              </a:solidFill>
            </a:endParaRPr>
          </a:p>
          <a:p>
            <a:pPr marL="0" indent="0" algn="l">
              <a:buNone/>
            </a:pPr>
            <a:r>
              <a:rPr lang="en-IN" altLang="en-US" sz="2665">
                <a:solidFill>
                  <a:schemeClr val="bg1"/>
                </a:solidFill>
              </a:rPr>
              <a:t>SELECT P.name, GV.gene, GV.variant, R.effectiveness, R.side_effects</a:t>
            </a:r>
            <a:endParaRPr lang="en-IN" altLang="en-US" sz="2665">
              <a:solidFill>
                <a:schemeClr val="bg1"/>
              </a:solidFill>
            </a:endParaRPr>
          </a:p>
          <a:p>
            <a:pPr marL="0" indent="0" algn="l">
              <a:buNone/>
            </a:pPr>
            <a:r>
              <a:rPr lang="en-IN" altLang="en-US" sz="2665">
                <a:solidFill>
                  <a:schemeClr val="bg1"/>
                </a:solidFill>
              </a:rPr>
              <a:t>FROM Patients P</a:t>
            </a:r>
            <a:endParaRPr lang="en-IN" altLang="en-US" sz="2665">
              <a:solidFill>
                <a:schemeClr val="bg1"/>
              </a:solidFill>
            </a:endParaRPr>
          </a:p>
          <a:p>
            <a:pPr marL="0" indent="0" algn="l">
              <a:buNone/>
            </a:pPr>
            <a:r>
              <a:rPr lang="en-IN" altLang="en-US" sz="2665">
                <a:solidFill>
                  <a:schemeClr val="bg1"/>
                </a:solidFill>
              </a:rPr>
              <a:t>JOIN PatientVariants PV ON P.patient_id = PV.patient_id</a:t>
            </a:r>
            <a:endParaRPr lang="en-IN" altLang="en-US" sz="2665">
              <a:solidFill>
                <a:schemeClr val="bg1"/>
              </a:solidFill>
            </a:endParaRPr>
          </a:p>
          <a:p>
            <a:pPr marL="0" indent="0" algn="l">
              <a:buNone/>
            </a:pPr>
            <a:r>
              <a:rPr lang="en-IN" altLang="en-US" sz="2665">
                <a:solidFill>
                  <a:schemeClr val="bg1"/>
                </a:solidFill>
              </a:rPr>
              <a:t>JOIN GeneticVariants GV ON PV.variant_id = GV.variant_id</a:t>
            </a:r>
            <a:endParaRPr lang="en-IN" altLang="en-US" sz="2665">
              <a:solidFill>
                <a:schemeClr val="bg1"/>
              </a:solidFill>
            </a:endParaRPr>
          </a:p>
          <a:p>
            <a:pPr marL="0" indent="0" algn="l">
              <a:buNone/>
            </a:pPr>
            <a:r>
              <a:rPr lang="en-IN" altLang="en-US" sz="2665">
                <a:solidFill>
                  <a:schemeClr val="bg1"/>
                </a:solidFill>
              </a:rPr>
              <a:t>JOIN Responses R ON P.patient_id = R.patient_id;</a:t>
            </a:r>
            <a:endParaRPr lang="en-IN" altLang="en-US" sz="2665">
              <a:solidFill>
                <a:schemeClr val="bg1"/>
              </a:solidFill>
            </a:endParaRPr>
          </a:p>
        </p:txBody>
      </p:sp>
      <p:graphicFrame>
        <p:nvGraphicFramePr>
          <p:cNvPr id="8" name="Object 7"/>
          <p:cNvGraphicFramePr/>
          <p:nvPr/>
        </p:nvGraphicFramePr>
        <p:xfrm>
          <a:off x="252730" y="1716405"/>
          <a:ext cx="5135245" cy="4498340"/>
        </p:xfrm>
        <a:graphic>
          <a:graphicData uri="http://schemas.openxmlformats.org/presentationml/2006/ole">
            <mc:AlternateContent xmlns:mc="http://schemas.openxmlformats.org/markup-compatibility/2006">
              <mc:Choice xmlns:v="urn:schemas-microsoft-com:vml" Requires="v">
                <p:oleObj spid="_x0000_s9" name="" r:id="rId2" imgW="4489450" imgH="3448050" progId="Paint.Picture">
                  <p:embed/>
                </p:oleObj>
              </mc:Choice>
              <mc:Fallback>
                <p:oleObj name="" r:id="rId2" imgW="4489450" imgH="3448050" progId="Paint.Picture">
                  <p:embed/>
                  <p:pic>
                    <p:nvPicPr>
                      <p:cNvPr id="0" name="Picture 8"/>
                      <p:cNvPicPr/>
                      <p:nvPr/>
                    </p:nvPicPr>
                    <p:blipFill>
                      <a:blip r:embed="rId3"/>
                      <a:stretch>
                        <a:fillRect/>
                      </a:stretch>
                    </p:blipFill>
                    <p:spPr>
                      <a:xfrm>
                        <a:off x="252730" y="1716405"/>
                        <a:ext cx="5135245" cy="449834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MEDS"/>
          <p:cNvPicPr>
            <a:picLocks noChangeAspect="1"/>
          </p:cNvPicPr>
          <p:nvPr/>
        </p:nvPicPr>
        <p:blipFill>
          <a:blip r:embed="rId1"/>
          <a:stretch>
            <a:fillRect/>
          </a:stretch>
        </p:blipFill>
        <p:spPr>
          <a:xfrm>
            <a:off x="0" y="0"/>
            <a:ext cx="12191365" cy="6858000"/>
          </a:xfrm>
          <a:prstGeom prst="rect">
            <a:avLst/>
          </a:prstGeom>
        </p:spPr>
      </p:pic>
      <p:sp>
        <p:nvSpPr>
          <p:cNvPr id="2" name="Title 1"/>
          <p:cNvSpPr>
            <a:spLocks noGrp="1"/>
          </p:cNvSpPr>
          <p:nvPr>
            <p:ph type="title"/>
          </p:nvPr>
        </p:nvSpPr>
        <p:spPr>
          <a:xfrm>
            <a:off x="5899785" y="365125"/>
            <a:ext cx="5176520" cy="1325880"/>
          </a:xfrm>
        </p:spPr>
        <p:txBody>
          <a:bodyPr/>
          <a:p>
            <a:pPr algn="ctr"/>
            <a:r>
              <a:rPr lang="en-IN" altLang="en-US" b="1">
                <a:solidFill>
                  <a:schemeClr val="bg1"/>
                </a:solidFill>
                <a:latin typeface="Cooper Black" panose="0208090404030B020404" charset="0"/>
                <a:cs typeface="Cooper Black" panose="0208090404030B020404" charset="0"/>
              </a:rPr>
              <a:t>JOINS</a:t>
            </a:r>
            <a:endParaRPr lang="en-IN" altLang="en-US" b="1">
              <a:solidFill>
                <a:schemeClr val="bg1"/>
              </a:solidFill>
              <a:latin typeface="Cooper Black" panose="0208090404030B020404" charset="0"/>
              <a:cs typeface="Cooper Black" panose="0208090404030B020404" charset="0"/>
            </a:endParaRPr>
          </a:p>
        </p:txBody>
      </p:sp>
      <p:sp>
        <p:nvSpPr>
          <p:cNvPr id="7" name="Rectangles 6"/>
          <p:cNvSpPr/>
          <p:nvPr/>
        </p:nvSpPr>
        <p:spPr>
          <a:xfrm>
            <a:off x="5668645" y="1716405"/>
            <a:ext cx="5668645" cy="449834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Content Placeholder 2"/>
          <p:cNvSpPr>
            <a:spLocks noGrp="1"/>
          </p:cNvSpPr>
          <p:nvPr>
            <p:ph idx="1"/>
          </p:nvPr>
        </p:nvSpPr>
        <p:spPr>
          <a:xfrm>
            <a:off x="5622290" y="1825625"/>
            <a:ext cx="5731510" cy="4351655"/>
          </a:xfrm>
        </p:spPr>
        <p:txBody>
          <a:bodyPr>
            <a:normAutofit fontScale="60000"/>
          </a:bodyPr>
          <a:p>
            <a:pPr algn="ctr"/>
            <a:r>
              <a:rPr b="1">
                <a:solidFill>
                  <a:schemeClr val="bg1"/>
                </a:solidFill>
              </a:rPr>
              <a:t> </a:t>
            </a:r>
            <a:r>
              <a:rPr lang="en-IN" b="1">
                <a:solidFill>
                  <a:schemeClr val="bg1"/>
                </a:solidFill>
              </a:rPr>
              <a:t>To </a:t>
            </a:r>
            <a:r>
              <a:rPr b="1">
                <a:solidFill>
                  <a:schemeClr val="bg1"/>
                </a:solidFill>
              </a:rPr>
              <a:t> </a:t>
            </a:r>
            <a:r>
              <a:rPr lang="en-IN" b="1">
                <a:solidFill>
                  <a:schemeClr val="bg1"/>
                </a:solidFill>
              </a:rPr>
              <a:t>c</a:t>
            </a:r>
            <a:r>
              <a:rPr b="1">
                <a:solidFill>
                  <a:schemeClr val="bg1"/>
                </a:solidFill>
              </a:rPr>
              <a:t>alculate the average effectiveness score for each medical condition based on the indications of the drugs:</a:t>
            </a:r>
            <a:endParaRPr b="1">
              <a:solidFill>
                <a:schemeClr val="bg1"/>
              </a:solidFill>
            </a:endParaRPr>
          </a:p>
          <a:p>
            <a:pPr algn="l"/>
            <a:r>
              <a:rPr lang="en-IN" altLang="en-US" b="1">
                <a:solidFill>
                  <a:schemeClr val="bg1"/>
                </a:solidFill>
              </a:rPr>
              <a:t>SYNTAX:</a:t>
            </a:r>
            <a:endParaRPr lang="en-IN" altLang="en-US" b="1">
              <a:solidFill>
                <a:schemeClr val="bg1"/>
              </a:solidFill>
            </a:endParaRPr>
          </a:p>
          <a:p>
            <a:pPr marL="0" indent="0" algn="l">
              <a:buNone/>
            </a:pPr>
            <a:r>
              <a:rPr lang="en-IN" altLang="en-US" sz="2665">
                <a:solidFill>
                  <a:schemeClr val="bg1"/>
                </a:solidFill>
              </a:rPr>
              <a:t>SELECT D.indications, AVG(CASE WHEN R.effectiveness = 'Effective' THEN 3</a:t>
            </a:r>
            <a:endParaRPr lang="en-IN" altLang="en-US" sz="2665">
              <a:solidFill>
                <a:schemeClr val="bg1"/>
              </a:solidFill>
            </a:endParaRPr>
          </a:p>
          <a:p>
            <a:pPr marL="0" indent="0" algn="l">
              <a:buNone/>
            </a:pPr>
            <a:r>
              <a:rPr lang="en-IN" altLang="en-US" sz="2665">
                <a:solidFill>
                  <a:schemeClr val="bg1"/>
                </a:solidFill>
              </a:rPr>
              <a:t> WHEN R.effectiveness = 'Moderately Effective' THEN 2</a:t>
            </a:r>
            <a:endParaRPr lang="en-IN" altLang="en-US" sz="2665">
              <a:solidFill>
                <a:schemeClr val="bg1"/>
              </a:solidFill>
            </a:endParaRPr>
          </a:p>
          <a:p>
            <a:pPr marL="0" indent="0" algn="l">
              <a:buNone/>
            </a:pPr>
            <a:r>
              <a:rPr lang="en-IN" altLang="en-US" sz="2665">
                <a:solidFill>
                  <a:schemeClr val="bg1"/>
                </a:solidFill>
              </a:rPr>
              <a:t> WHEN R.effectiveness = 'Not Effective' THEN 1 ELSE 0 END) AS average_effectiveness_score FROM Drug D</a:t>
            </a:r>
            <a:endParaRPr lang="en-IN" altLang="en-US" sz="2665">
              <a:solidFill>
                <a:schemeClr val="bg1"/>
              </a:solidFill>
            </a:endParaRPr>
          </a:p>
          <a:p>
            <a:pPr marL="0" indent="0" algn="l">
              <a:buNone/>
            </a:pPr>
            <a:r>
              <a:rPr lang="en-IN" altLang="en-US" sz="2665">
                <a:solidFill>
                  <a:schemeClr val="bg1"/>
                </a:solidFill>
              </a:rPr>
              <a:t>JOIN Treatments T ON D.drug_id = T.drug_id</a:t>
            </a:r>
            <a:endParaRPr lang="en-IN" altLang="en-US" sz="2665">
              <a:solidFill>
                <a:schemeClr val="bg1"/>
              </a:solidFill>
            </a:endParaRPr>
          </a:p>
          <a:p>
            <a:pPr marL="0" indent="0" algn="l">
              <a:buNone/>
            </a:pPr>
            <a:r>
              <a:rPr lang="en-IN" altLang="en-US" sz="2665">
                <a:solidFill>
                  <a:schemeClr val="bg1"/>
                </a:solidFill>
              </a:rPr>
              <a:t>JOIN Responses R ON T.patient_id = R.patient_id AND T.drug_id = R.drug_id</a:t>
            </a:r>
            <a:endParaRPr lang="en-IN" altLang="en-US" sz="2665">
              <a:solidFill>
                <a:schemeClr val="bg1"/>
              </a:solidFill>
            </a:endParaRPr>
          </a:p>
          <a:p>
            <a:pPr marL="0" indent="0" algn="l">
              <a:buNone/>
            </a:pPr>
            <a:r>
              <a:rPr lang="en-IN" altLang="en-US" sz="2665">
                <a:solidFill>
                  <a:schemeClr val="bg1"/>
                </a:solidFill>
              </a:rPr>
              <a:t>GROUP BY D.indications</a:t>
            </a:r>
            <a:endParaRPr lang="en-IN" altLang="en-US" sz="2665">
              <a:solidFill>
                <a:schemeClr val="bg1"/>
              </a:solidFill>
            </a:endParaRPr>
          </a:p>
          <a:p>
            <a:pPr marL="0" indent="0" algn="l">
              <a:buNone/>
            </a:pPr>
            <a:r>
              <a:rPr lang="en-IN" altLang="en-US" sz="2665">
                <a:solidFill>
                  <a:schemeClr val="bg1"/>
                </a:solidFill>
              </a:rPr>
              <a:t>ORDER BY average_effectiveness_score DESC;</a:t>
            </a:r>
            <a:endParaRPr lang="en-IN" altLang="en-US" sz="2665">
              <a:solidFill>
                <a:schemeClr val="bg1"/>
              </a:solidFill>
            </a:endParaRPr>
          </a:p>
        </p:txBody>
      </p:sp>
      <p:graphicFrame>
        <p:nvGraphicFramePr>
          <p:cNvPr id="4" name="Object 3"/>
          <p:cNvGraphicFramePr/>
          <p:nvPr/>
        </p:nvGraphicFramePr>
        <p:xfrm>
          <a:off x="464185" y="1716405"/>
          <a:ext cx="4702175" cy="4497705"/>
        </p:xfrm>
        <a:graphic>
          <a:graphicData uri="http://schemas.openxmlformats.org/presentationml/2006/ole">
            <mc:AlternateContent xmlns:mc="http://schemas.openxmlformats.org/markup-compatibility/2006">
              <mc:Choice xmlns:v="urn:schemas-microsoft-com:vml" Requires="v">
                <p:oleObj spid="_x0000_s5" name="" r:id="rId2" imgW="3587750" imgH="2984500" progId="Paint.Picture">
                  <p:embed/>
                </p:oleObj>
              </mc:Choice>
              <mc:Fallback>
                <p:oleObj name="" r:id="rId2" imgW="3587750" imgH="2984500" progId="Paint.Picture">
                  <p:embed/>
                  <p:pic>
                    <p:nvPicPr>
                      <p:cNvPr id="0" name="Picture 4"/>
                      <p:cNvPicPr/>
                      <p:nvPr/>
                    </p:nvPicPr>
                    <p:blipFill>
                      <a:blip r:embed="rId3"/>
                      <a:stretch>
                        <a:fillRect/>
                      </a:stretch>
                    </p:blipFill>
                    <p:spPr>
                      <a:xfrm>
                        <a:off x="464185" y="1716405"/>
                        <a:ext cx="4702175" cy="449770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alized-medicine-meta"/>
          <p:cNvPicPr>
            <a:picLocks noChangeAspect="1"/>
          </p:cNvPicPr>
          <p:nvPr/>
        </p:nvPicPr>
        <p:blipFill>
          <a:blip r:embed="rId1"/>
          <a:stretch>
            <a:fillRect/>
          </a:stretch>
        </p:blipFill>
        <p:spPr>
          <a:xfrm>
            <a:off x="0" y="0"/>
            <a:ext cx="12192000" cy="6858635"/>
          </a:xfrm>
          <a:prstGeom prst="rect">
            <a:avLst/>
          </a:prstGeom>
        </p:spPr>
      </p:pic>
      <p:sp>
        <p:nvSpPr>
          <p:cNvPr id="2" name="Title 1"/>
          <p:cNvSpPr>
            <a:spLocks noGrp="1"/>
          </p:cNvSpPr>
          <p:nvPr>
            <p:ph type="ctrTitle"/>
          </p:nvPr>
        </p:nvSpPr>
        <p:spPr>
          <a:xfrm>
            <a:off x="1760855" y="1634173"/>
            <a:ext cx="9144000" cy="2387600"/>
          </a:xfrm>
        </p:spPr>
        <p:txBody>
          <a:bodyPr/>
          <a:lstStyle/>
          <a:p>
            <a:r>
              <a:rPr lang="en-IN" altLang="en-US" sz="9600" dirty="0">
                <a:solidFill>
                  <a:schemeClr val="bg1"/>
                </a:solidFill>
                <a:latin typeface="Algerian" panose="04020705040A02060702" charset="0"/>
                <a:cs typeface="Algerian" panose="04020705040A02060702" charset="0"/>
              </a:rPr>
              <a:t>THANK YOU </a:t>
            </a:r>
            <a:endParaRPr lang="en-IN" altLang="en-US" sz="9600" dirty="0">
              <a:solidFill>
                <a:schemeClr val="bg1"/>
              </a:solidFill>
              <a:latin typeface="Algerian" panose="04020705040A02060702" charset="0"/>
              <a:cs typeface="Algerian" panose="04020705040A02060702" charset="0"/>
            </a:endParaRPr>
          </a:p>
        </p:txBody>
      </p:sp>
      <p:sp>
        <p:nvSpPr>
          <p:cNvPr id="3" name="Subtitle 2"/>
          <p:cNvSpPr>
            <a:spLocks noGrp="1"/>
          </p:cNvSpPr>
          <p:nvPr>
            <p:ph type="subTitle" idx="1"/>
          </p:nvPr>
        </p:nvSpPr>
        <p:spPr>
          <a:xfrm>
            <a:off x="8836025" y="5043805"/>
            <a:ext cx="3804920" cy="1655445"/>
          </a:xfrm>
        </p:spPr>
        <p:txBody>
          <a:bodyPr/>
          <a:lstStyle/>
          <a:p>
            <a:pPr algn="l"/>
            <a:r>
              <a:rPr lang="en-IN" altLang="en-US">
                <a:solidFill>
                  <a:schemeClr val="bg1"/>
                </a:solidFill>
                <a:latin typeface="Algerian" panose="04020705040A02060702" charset="0"/>
                <a:cs typeface="Algerian" panose="04020705040A02060702" charset="0"/>
              </a:rPr>
              <a:t>PRESENTED BY:</a:t>
            </a:r>
            <a:endParaRPr lang="en-IN" altLang="en-US">
              <a:solidFill>
                <a:schemeClr val="bg1"/>
              </a:solidFill>
              <a:latin typeface="Algerian" panose="04020705040A02060702" charset="0"/>
              <a:cs typeface="Algerian" panose="04020705040A02060702" charset="0"/>
            </a:endParaRPr>
          </a:p>
          <a:p>
            <a:pPr algn="l"/>
            <a:r>
              <a:rPr lang="en-IN" altLang="en-US">
                <a:solidFill>
                  <a:schemeClr val="bg1"/>
                </a:solidFill>
                <a:latin typeface="Algerian" panose="04020705040A02060702" charset="0"/>
                <a:cs typeface="Algerian" panose="04020705040A02060702" charset="0"/>
              </a:rPr>
              <a:t>DEEKSHA PUTHRAN</a:t>
            </a:r>
            <a:endParaRPr lang="en-IN" altLang="en-US">
              <a:solidFill>
                <a:schemeClr val="bg1"/>
              </a:solidFill>
              <a:latin typeface="Algerian" panose="04020705040A02060702" charset="0"/>
              <a:cs typeface="Algerian" panose="04020705040A02060702" charset="0"/>
            </a:endParaRPr>
          </a:p>
        </p:txBody>
      </p:sp>
      <p:pic>
        <p:nvPicPr>
          <p:cNvPr id="4" name="0091. Success - AShamaluevMusic">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347960" y="300990"/>
            <a:ext cx="412750" cy="412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0000" numSld="999" showWhenStopped="0">
                <p:cTn id="7" repeatCount="indefinite" fill="hold" display="1">
                  <p:stCondLst>
                    <p:cond delay="indefinite"/>
                  </p:stCondLst>
                  <p:endCondLst>
                    <p:cond evt="onStopAudio">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MEDS"/>
          <p:cNvPicPr>
            <a:picLocks noChangeAspect="1"/>
          </p:cNvPicPr>
          <p:nvPr/>
        </p:nvPicPr>
        <p:blipFill>
          <a:blip r:embed="rId1"/>
          <a:stretch>
            <a:fillRect/>
          </a:stretch>
        </p:blipFill>
        <p:spPr>
          <a:xfrm>
            <a:off x="635" y="0"/>
            <a:ext cx="12191365" cy="6858000"/>
          </a:xfrm>
          <a:prstGeom prst="rect">
            <a:avLst/>
          </a:prstGeom>
        </p:spPr>
      </p:pic>
      <p:sp>
        <p:nvSpPr>
          <p:cNvPr id="2" name="Title 1"/>
          <p:cNvSpPr>
            <a:spLocks noGrp="1"/>
          </p:cNvSpPr>
          <p:nvPr>
            <p:ph type="title"/>
          </p:nvPr>
        </p:nvSpPr>
        <p:spPr/>
        <p:txBody>
          <a:bodyPr/>
          <a:p>
            <a:pPr algn="ctr"/>
            <a:r>
              <a:rPr lang="en-IN" altLang="en-US" b="1">
                <a:solidFill>
                  <a:schemeClr val="bg1"/>
                </a:solidFill>
                <a:latin typeface="Eras Bold ITC" panose="020B0907030504020204" charset="0"/>
                <a:cs typeface="Eras Bold ITC" panose="020B0907030504020204" charset="0"/>
              </a:rPr>
              <a:t>ER DIAGRAM</a:t>
            </a:r>
            <a:endParaRPr lang="en-IN" altLang="en-US" b="1">
              <a:solidFill>
                <a:schemeClr val="bg1"/>
              </a:solidFill>
              <a:latin typeface="Eras Bold ITC" panose="020B0907030504020204" charset="0"/>
              <a:cs typeface="Eras Bold ITC" panose="020B0907030504020204" charset="0"/>
            </a:endParaRPr>
          </a:p>
        </p:txBody>
      </p:sp>
      <p:graphicFrame>
        <p:nvGraphicFramePr>
          <p:cNvPr id="6" name="Content Placeholder 5"/>
          <p:cNvGraphicFramePr>
            <a:graphicFrameLocks noChangeAspect="1"/>
          </p:cNvGraphicFramePr>
          <p:nvPr>
            <p:ph sz="half" idx="1"/>
          </p:nvPr>
        </p:nvGraphicFramePr>
        <p:xfrm>
          <a:off x="838200" y="1528445"/>
          <a:ext cx="10516235" cy="5098415"/>
        </p:xfrm>
        <a:graphic>
          <a:graphicData uri="http://schemas.openxmlformats.org/presentationml/2006/ole">
            <mc:AlternateContent xmlns:mc="http://schemas.openxmlformats.org/markup-compatibility/2006">
              <mc:Choice xmlns:v="urn:schemas-microsoft-com:vml" Requires="v">
                <p:oleObj spid="_x0000_s9" name="" r:id="rId2" imgW="7715250" imgH="4279900" progId="Paint.Picture">
                  <p:embed/>
                </p:oleObj>
              </mc:Choice>
              <mc:Fallback>
                <p:oleObj name="" r:id="rId2" imgW="7715250" imgH="4279900" progId="Paint.Picture">
                  <p:embed/>
                  <p:pic>
                    <p:nvPicPr>
                      <p:cNvPr id="0" name="Picture 8"/>
                      <p:cNvPicPr/>
                      <p:nvPr/>
                    </p:nvPicPr>
                    <p:blipFill>
                      <a:blip r:embed="rId3"/>
                      <a:stretch>
                        <a:fillRect/>
                      </a:stretch>
                    </p:blipFill>
                    <p:spPr>
                      <a:xfrm>
                        <a:off x="838200" y="1528445"/>
                        <a:ext cx="10516235" cy="509841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PATIENT TABLE </a:t>
            </a:r>
            <a:endParaRPr lang="en-IN" altLang="en-US">
              <a:solidFill>
                <a:schemeClr val="bg1"/>
              </a:solidFill>
              <a:highlight>
                <a:srgbClr val="000000"/>
              </a:highlight>
            </a:endParaRPr>
          </a:p>
          <a:p>
            <a:endParaRPr lang="en-IN" altLang="en-US">
              <a:solidFill>
                <a:schemeClr val="bg1"/>
              </a:solidFill>
              <a:highlight>
                <a:srgbClr val="000000"/>
              </a:highlight>
            </a:endParaRPr>
          </a:p>
          <a:p>
            <a:r>
              <a:rPr lang="en-IN" altLang="en-US">
                <a:solidFill>
                  <a:schemeClr val="bg1"/>
                </a:solidFill>
                <a:highlight>
                  <a:srgbClr val="000000"/>
                </a:highlight>
              </a:rPr>
              <a:t> Stores patient information such as names and contact details.</a:t>
            </a:r>
            <a:endParaRPr lang="en-IN" altLang="en-US">
              <a:solidFill>
                <a:schemeClr val="bg1"/>
              </a:solidFill>
              <a:highlight>
                <a:srgbClr val="000000"/>
              </a:highlight>
            </a:endParaRPr>
          </a:p>
          <a:p>
            <a:r>
              <a:rPr lang="en-IN" altLang="en-US">
                <a:solidFill>
                  <a:schemeClr val="bg1"/>
                </a:solidFill>
                <a:highlight>
                  <a:srgbClr val="000000"/>
                </a:highlight>
              </a:rPr>
              <a:t>SYNTAX: Desc patient;</a:t>
            </a:r>
            <a:endParaRPr lang="en-IN" altLang="en-US">
              <a:solidFill>
                <a:schemeClr val="bg1"/>
              </a:solidFill>
              <a:highlight>
                <a:srgbClr val="000000"/>
              </a:highlight>
            </a:endParaRPr>
          </a:p>
        </p:txBody>
      </p:sp>
      <p:graphicFrame>
        <p:nvGraphicFramePr>
          <p:cNvPr id="3" name="Object 2"/>
          <p:cNvGraphicFramePr/>
          <p:nvPr/>
        </p:nvGraphicFramePr>
        <p:xfrm>
          <a:off x="312420" y="2340610"/>
          <a:ext cx="6166485" cy="3126105"/>
        </p:xfrm>
        <a:graphic>
          <a:graphicData uri="http://schemas.openxmlformats.org/presentationml/2006/ole">
            <mc:AlternateContent xmlns:mc="http://schemas.openxmlformats.org/markup-compatibility/2006">
              <mc:Choice xmlns:v="urn:schemas-microsoft-com:vml" Requires="v">
                <p:oleObj spid="_x0000_s8" name="" r:id="rId2" imgW="4083050" imgH="1466850" progId="Paint.Picture">
                  <p:embed/>
                </p:oleObj>
              </mc:Choice>
              <mc:Fallback>
                <p:oleObj name="" r:id="rId2" imgW="4083050" imgH="1466850" progId="Paint.Picture">
                  <p:embed/>
                  <p:pic>
                    <p:nvPicPr>
                      <p:cNvPr id="0" name="Picture 7"/>
                      <p:cNvPicPr/>
                      <p:nvPr/>
                    </p:nvPicPr>
                    <p:blipFill>
                      <a:blip r:embed="rId3"/>
                      <a:stretch>
                        <a:fillRect/>
                      </a:stretch>
                    </p:blipFill>
                    <p:spPr>
                      <a:xfrm>
                        <a:off x="312420" y="2340610"/>
                        <a:ext cx="6166485" cy="312610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Geneticvariants TABLE </a:t>
            </a:r>
            <a:endParaRPr lang="en-IN" altLang="en-US">
              <a:solidFill>
                <a:schemeClr val="bg1"/>
              </a:solidFill>
              <a:highlight>
                <a:srgbClr val="000000"/>
              </a:highlight>
            </a:endParaRPr>
          </a:p>
          <a:p>
            <a:endParaRPr lang="en-IN" altLang="en-US">
              <a:solidFill>
                <a:schemeClr val="bg1"/>
              </a:solidFill>
              <a:highlight>
                <a:srgbClr val="000000"/>
              </a:highlight>
            </a:endParaRPr>
          </a:p>
          <a:p>
            <a:r>
              <a:rPr lang="en-IN" altLang="en-US">
                <a:solidFill>
                  <a:schemeClr val="bg1"/>
                </a:solidFill>
                <a:highlight>
                  <a:srgbClr val="000000"/>
                </a:highlight>
              </a:rPr>
              <a:t> </a:t>
            </a:r>
            <a:r>
              <a:rPr lang="en-IN" altLang="en-US">
                <a:solidFill>
                  <a:schemeClr val="bg1"/>
                </a:solidFill>
              </a:rPr>
              <a:t>This table holds data on specific gene variants and their impacts, with each variant</a:t>
            </a:r>
            <a:endParaRPr lang="en-IN" altLang="en-US">
              <a:solidFill>
                <a:schemeClr val="bg1"/>
              </a:solidFill>
            </a:endParaRPr>
          </a:p>
          <a:p>
            <a:r>
              <a:rPr lang="en-IN" altLang="en-US">
                <a:solidFill>
                  <a:schemeClr val="bg1"/>
                </a:solidFill>
                <a:highlight>
                  <a:srgbClr val="000000"/>
                </a:highlight>
              </a:rPr>
              <a:t>SYNTAX: Desc geneticvariants;</a:t>
            </a:r>
            <a:endParaRPr lang="en-IN" altLang="en-US">
              <a:solidFill>
                <a:schemeClr val="bg1"/>
              </a:solidFill>
              <a:highlight>
                <a:srgbClr val="000000"/>
              </a:highlight>
            </a:endParaRPr>
          </a:p>
        </p:txBody>
      </p:sp>
      <p:graphicFrame>
        <p:nvGraphicFramePr>
          <p:cNvPr id="11" name="Object 10"/>
          <p:cNvGraphicFramePr/>
          <p:nvPr/>
        </p:nvGraphicFramePr>
        <p:xfrm>
          <a:off x="598805" y="2214245"/>
          <a:ext cx="5247640" cy="2429510"/>
        </p:xfrm>
        <a:graphic>
          <a:graphicData uri="http://schemas.openxmlformats.org/presentationml/2006/ole">
            <mc:AlternateContent xmlns:mc="http://schemas.openxmlformats.org/markup-compatibility/2006">
              <mc:Choice xmlns:v="urn:schemas-microsoft-com:vml" Requires="v">
                <p:oleObj spid="_x0000_s12" name="" r:id="rId2" imgW="3721100" imgH="1047750" progId="Paint.Picture">
                  <p:embed/>
                </p:oleObj>
              </mc:Choice>
              <mc:Fallback>
                <p:oleObj name="" r:id="rId2" imgW="3721100" imgH="1047750" progId="Paint.Picture">
                  <p:embed/>
                  <p:pic>
                    <p:nvPicPr>
                      <p:cNvPr id="0" name="Picture 11"/>
                      <p:cNvPicPr/>
                      <p:nvPr/>
                    </p:nvPicPr>
                    <p:blipFill>
                      <a:blip r:embed="rId3"/>
                      <a:stretch>
                        <a:fillRect/>
                      </a:stretch>
                    </p:blipFill>
                    <p:spPr>
                      <a:xfrm>
                        <a:off x="598805" y="2214245"/>
                        <a:ext cx="5247640" cy="242951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Drug TABLE </a:t>
            </a:r>
            <a:endParaRPr lang="en-IN" altLang="en-US">
              <a:solidFill>
                <a:schemeClr val="bg1"/>
              </a:solidFill>
              <a:highlight>
                <a:srgbClr val="000000"/>
              </a:highlight>
            </a:endParaRPr>
          </a:p>
          <a:p>
            <a:r>
              <a:rPr lang="en-IN" altLang="en-US">
                <a:solidFill>
                  <a:schemeClr val="bg1"/>
                </a:solidFill>
                <a:highlight>
                  <a:srgbClr val="000000"/>
                </a:highlight>
              </a:rPr>
              <a:t> This table includes details about various medications, such as their classes, indications, contraindications, dosages, and side effects.</a:t>
            </a:r>
            <a:endParaRPr lang="en-IN" altLang="en-US">
              <a:solidFill>
                <a:schemeClr val="bg1"/>
              </a:solidFill>
              <a:highlight>
                <a:srgbClr val="000000"/>
              </a:highlight>
            </a:endParaRPr>
          </a:p>
          <a:p>
            <a:r>
              <a:rPr lang="en-IN" altLang="en-US">
                <a:solidFill>
                  <a:schemeClr val="bg1"/>
                </a:solidFill>
                <a:highlight>
                  <a:srgbClr val="000000"/>
                </a:highlight>
              </a:rPr>
              <a:t>SYNTAX: Desc drug;</a:t>
            </a:r>
            <a:endParaRPr lang="en-IN" altLang="en-US">
              <a:solidFill>
                <a:schemeClr val="bg1"/>
              </a:solidFill>
              <a:highlight>
                <a:srgbClr val="000000"/>
              </a:highlight>
            </a:endParaRPr>
          </a:p>
        </p:txBody>
      </p:sp>
      <p:graphicFrame>
        <p:nvGraphicFramePr>
          <p:cNvPr id="3" name="Object 2"/>
          <p:cNvGraphicFramePr/>
          <p:nvPr/>
        </p:nvGraphicFramePr>
        <p:xfrm>
          <a:off x="587375" y="2259965"/>
          <a:ext cx="5508625" cy="3161030"/>
        </p:xfrm>
        <a:graphic>
          <a:graphicData uri="http://schemas.openxmlformats.org/presentationml/2006/ole">
            <mc:AlternateContent xmlns:mc="http://schemas.openxmlformats.org/markup-compatibility/2006">
              <mc:Choice xmlns:v="urn:schemas-microsoft-com:vml" Requires="v">
                <p:oleObj spid="_x0000_s8" name="" r:id="rId2" imgW="4095750" imgH="1549400" progId="Paint.Picture">
                  <p:embed/>
                </p:oleObj>
              </mc:Choice>
              <mc:Fallback>
                <p:oleObj name="" r:id="rId2" imgW="4095750" imgH="1549400" progId="Paint.Picture">
                  <p:embed/>
                  <p:pic>
                    <p:nvPicPr>
                      <p:cNvPr id="0" name="Picture 7"/>
                      <p:cNvPicPr/>
                      <p:nvPr/>
                    </p:nvPicPr>
                    <p:blipFill>
                      <a:blip r:embed="rId3"/>
                      <a:stretch>
                        <a:fillRect/>
                      </a:stretch>
                    </p:blipFill>
                    <p:spPr>
                      <a:xfrm>
                        <a:off x="587375" y="2259965"/>
                        <a:ext cx="5508625" cy="316103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PatientVariants TABLE </a:t>
            </a:r>
            <a:endParaRPr lang="en-IN" altLang="en-US">
              <a:solidFill>
                <a:schemeClr val="bg1"/>
              </a:solidFill>
              <a:highlight>
                <a:srgbClr val="000000"/>
              </a:highlight>
            </a:endParaRPr>
          </a:p>
          <a:p>
            <a:r>
              <a:rPr lang="en-IN" altLang="en-US">
                <a:solidFill>
                  <a:schemeClr val="bg1"/>
                </a:solidFill>
                <a:highlight>
                  <a:srgbClr val="000000"/>
                </a:highlight>
              </a:rPr>
              <a:t>  </a:t>
            </a:r>
            <a:r>
              <a:rPr lang="en-IN" altLang="en-US">
                <a:solidFill>
                  <a:schemeClr val="bg1"/>
                </a:solidFill>
              </a:rPr>
              <a:t>This is a linking table that connects patients to their genetic variants using patient_id and variant_id. It captures the many-to-many relationship, showing which genetic variants are present in each patient.</a:t>
            </a:r>
            <a:endParaRPr lang="en-IN" altLang="en-US">
              <a:solidFill>
                <a:schemeClr val="bg1"/>
              </a:solidFill>
            </a:endParaRPr>
          </a:p>
          <a:p>
            <a:r>
              <a:rPr lang="en-IN" altLang="en-US">
                <a:solidFill>
                  <a:schemeClr val="bg1"/>
                </a:solidFill>
                <a:highlight>
                  <a:srgbClr val="000000"/>
                </a:highlight>
              </a:rPr>
              <a:t>SYNTAX: Desc Patientvariant;</a:t>
            </a:r>
            <a:endParaRPr lang="en-IN" altLang="en-US">
              <a:solidFill>
                <a:schemeClr val="bg1"/>
              </a:solidFill>
              <a:highlight>
                <a:srgbClr val="000000"/>
              </a:highlight>
            </a:endParaRPr>
          </a:p>
        </p:txBody>
      </p:sp>
      <p:graphicFrame>
        <p:nvGraphicFramePr>
          <p:cNvPr id="9" name="Object 8"/>
          <p:cNvGraphicFramePr/>
          <p:nvPr/>
        </p:nvGraphicFramePr>
        <p:xfrm>
          <a:off x="237490" y="2357755"/>
          <a:ext cx="6218555" cy="2316480"/>
        </p:xfrm>
        <a:graphic>
          <a:graphicData uri="http://schemas.openxmlformats.org/presentationml/2006/ole">
            <mc:AlternateContent xmlns:mc="http://schemas.openxmlformats.org/markup-compatibility/2006">
              <mc:Choice xmlns:v="urn:schemas-microsoft-com:vml" Requires="v">
                <p:oleObj spid="_x0000_s10" name="" r:id="rId2" imgW="3733800" imgH="762000" progId="Paint.Picture">
                  <p:embed/>
                </p:oleObj>
              </mc:Choice>
              <mc:Fallback>
                <p:oleObj name="" r:id="rId2" imgW="3733800" imgH="762000" progId="Paint.Picture">
                  <p:embed/>
                  <p:pic>
                    <p:nvPicPr>
                      <p:cNvPr id="0" name="Picture 9"/>
                      <p:cNvPicPr/>
                      <p:nvPr/>
                    </p:nvPicPr>
                    <p:blipFill>
                      <a:blip r:embed="rId3"/>
                      <a:stretch>
                        <a:fillRect/>
                      </a:stretch>
                    </p:blipFill>
                    <p:spPr>
                      <a:xfrm>
                        <a:off x="237490" y="2357755"/>
                        <a:ext cx="6218555" cy="231648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Treatments TABLE </a:t>
            </a:r>
            <a:endParaRPr lang="en-IN" altLang="en-US">
              <a:solidFill>
                <a:schemeClr val="bg1"/>
              </a:solidFill>
              <a:highlight>
                <a:srgbClr val="000000"/>
              </a:highlight>
            </a:endParaRPr>
          </a:p>
          <a:p>
            <a:r>
              <a:rPr lang="en-IN" altLang="en-US">
                <a:solidFill>
                  <a:schemeClr val="bg1"/>
                </a:solidFill>
                <a:highlight>
                  <a:srgbClr val="000000"/>
                </a:highlight>
              </a:rPr>
              <a:t>  </a:t>
            </a:r>
            <a:r>
              <a:rPr lang="en-IN" altLang="en-US">
                <a:solidFill>
                  <a:schemeClr val="bg1"/>
                </a:solidFill>
              </a:rPr>
              <a:t>This table records the drugs prescribed to patients, along with the start and end dates of the treatment. It uses patient_id and drug_id to establish the relationship between patients and their prescribed drugs.</a:t>
            </a:r>
            <a:endParaRPr lang="en-IN" altLang="en-US">
              <a:solidFill>
                <a:schemeClr val="bg1"/>
              </a:solidFill>
            </a:endParaRPr>
          </a:p>
          <a:p>
            <a:r>
              <a:rPr lang="en-IN" altLang="en-US">
                <a:solidFill>
                  <a:schemeClr val="bg1"/>
                </a:solidFill>
                <a:highlight>
                  <a:srgbClr val="000000"/>
                </a:highlight>
              </a:rPr>
              <a:t>SYNTAX: Desc Treatments;</a:t>
            </a:r>
            <a:endParaRPr lang="en-IN" altLang="en-US">
              <a:solidFill>
                <a:schemeClr val="bg1"/>
              </a:solidFill>
              <a:highlight>
                <a:srgbClr val="000000"/>
              </a:highlight>
            </a:endParaRPr>
          </a:p>
        </p:txBody>
      </p:sp>
      <p:graphicFrame>
        <p:nvGraphicFramePr>
          <p:cNvPr id="3" name="Object 2"/>
          <p:cNvGraphicFramePr/>
          <p:nvPr/>
        </p:nvGraphicFramePr>
        <p:xfrm>
          <a:off x="719455" y="2454910"/>
          <a:ext cx="4968240" cy="2675890"/>
        </p:xfrm>
        <a:graphic>
          <a:graphicData uri="http://schemas.openxmlformats.org/presentationml/2006/ole">
            <mc:AlternateContent xmlns:mc="http://schemas.openxmlformats.org/markup-compatibility/2006">
              <mc:Choice xmlns:v="urn:schemas-microsoft-com:vml" Requires="v">
                <p:oleObj spid="_x0000_s8" name="" r:id="rId2" imgW="3498850" imgH="1314450" progId="Paint.Picture">
                  <p:embed/>
                </p:oleObj>
              </mc:Choice>
              <mc:Fallback>
                <p:oleObj name="" r:id="rId2" imgW="3498850" imgH="1314450" progId="Paint.Picture">
                  <p:embed/>
                  <p:pic>
                    <p:nvPicPr>
                      <p:cNvPr id="0" name="Picture 7"/>
                      <p:cNvPicPr/>
                      <p:nvPr/>
                    </p:nvPicPr>
                    <p:blipFill>
                      <a:blip r:embed="rId3"/>
                      <a:stretch>
                        <a:fillRect/>
                      </a:stretch>
                    </p:blipFill>
                    <p:spPr>
                      <a:xfrm>
                        <a:off x="719455" y="2454910"/>
                        <a:ext cx="4968240" cy="267589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MEDS"/>
          <p:cNvPicPr>
            <a:picLocks noChangeAspect="1"/>
          </p:cNvPicPr>
          <p:nvPr>
            <p:ph sz="half" idx="1"/>
          </p:nvPr>
        </p:nvPicPr>
        <p:blipFill>
          <a:blip r:embed="rId1"/>
          <a:stretch>
            <a:fillRect/>
          </a:stretch>
        </p:blipFill>
        <p:spPr>
          <a:xfrm>
            <a:off x="-635" y="-635"/>
            <a:ext cx="12192000" cy="6858635"/>
          </a:xfrm>
          <a:prstGeom prst="rect">
            <a:avLst/>
          </a:prstGeom>
        </p:spPr>
      </p:pic>
      <p:sp>
        <p:nvSpPr>
          <p:cNvPr id="4" name="Title 3"/>
          <p:cNvSpPr>
            <a:spLocks noGrp="1"/>
          </p:cNvSpPr>
          <p:nvPr>
            <p:ph type="title"/>
          </p:nvPr>
        </p:nvSpPr>
        <p:spPr/>
        <p:txBody>
          <a:bodyPr/>
          <a:p>
            <a:pPr algn="ctr"/>
            <a:r>
              <a:rPr lang="en-IN" altLang="en-US">
                <a:solidFill>
                  <a:schemeClr val="bg1"/>
                </a:solidFill>
                <a:latin typeface="Eras Bold ITC" panose="020B0907030504020204" charset="0"/>
                <a:cs typeface="Eras Bold ITC" panose="020B0907030504020204" charset="0"/>
              </a:rPr>
              <a:t>STRUCTURE OF TABLE </a:t>
            </a:r>
            <a:endParaRPr lang="en-IN" altLang="en-US">
              <a:solidFill>
                <a:schemeClr val="bg1"/>
              </a:solidFill>
              <a:latin typeface="Eras Bold ITC" panose="020B0907030504020204" charset="0"/>
              <a:cs typeface="Eras Bold ITC" panose="020B0907030504020204" charset="0"/>
            </a:endParaRPr>
          </a:p>
        </p:txBody>
      </p:sp>
      <p:sp>
        <p:nvSpPr>
          <p:cNvPr id="2" name="Rectangles 1"/>
          <p:cNvSpPr/>
          <p:nvPr/>
        </p:nvSpPr>
        <p:spPr>
          <a:xfrm>
            <a:off x="6810375" y="1888490"/>
            <a:ext cx="5111115" cy="4380230"/>
          </a:xfrm>
          <a:prstGeom prst="rect">
            <a:avLst/>
          </a:prstGeom>
        </p:spPr>
        <p:style>
          <a:lnRef idx="0">
            <a:srgbClr val="FFFFFF"/>
          </a:lnRef>
          <a:fillRef idx="1">
            <a:prstClr val="black"/>
          </a:fillRef>
          <a:effectRef idx="1">
            <a:prstClr val="black"/>
          </a:effectRef>
          <a:fontRef idx="minor">
            <a:schemeClr val="lt1"/>
          </a:fontRef>
        </p:style>
        <p:txBody>
          <a:bodyPr rtlCol="0" anchor="ctr"/>
          <a:p>
            <a:pPr algn="ctr"/>
            <a:endParaRPr lang="en-US"/>
          </a:p>
        </p:txBody>
      </p:sp>
      <p:sp>
        <p:nvSpPr>
          <p:cNvPr id="6" name="Content Placeholder 5"/>
          <p:cNvSpPr>
            <a:spLocks noGrp="1"/>
          </p:cNvSpPr>
          <p:nvPr>
            <p:ph sz="half" idx="2"/>
          </p:nvPr>
        </p:nvSpPr>
        <p:spPr>
          <a:xfrm>
            <a:off x="6810375" y="1888490"/>
            <a:ext cx="5181600" cy="4351338"/>
          </a:xfrm>
        </p:spPr>
        <p:txBody>
          <a:bodyPr/>
          <a:p>
            <a:r>
              <a:rPr lang="en-IN" altLang="en-US">
                <a:solidFill>
                  <a:schemeClr val="bg1"/>
                </a:solidFill>
                <a:highlight>
                  <a:srgbClr val="000000"/>
                </a:highlight>
              </a:rPr>
              <a:t>Responses TABLE </a:t>
            </a:r>
            <a:endParaRPr lang="en-IN" altLang="en-US">
              <a:solidFill>
                <a:schemeClr val="bg1"/>
              </a:solidFill>
              <a:highlight>
                <a:srgbClr val="000000"/>
              </a:highlight>
            </a:endParaRPr>
          </a:p>
          <a:p>
            <a:r>
              <a:rPr lang="en-IN" altLang="en-US">
                <a:solidFill>
                  <a:schemeClr val="bg1"/>
                </a:solidFill>
                <a:highlight>
                  <a:srgbClr val="000000"/>
                </a:highlight>
              </a:rPr>
              <a:t>  </a:t>
            </a:r>
            <a:r>
              <a:rPr lang="en-IN" altLang="en-US">
                <a:solidFill>
                  <a:schemeClr val="bg1"/>
                </a:solidFill>
              </a:rPr>
              <a:t>This table captures the effectiveness and side effects of the treatments. It also uses patient_id and drug_id to link the patient's response to a specific treatment.</a:t>
            </a:r>
            <a:endParaRPr lang="en-IN" altLang="en-US">
              <a:solidFill>
                <a:schemeClr val="bg1"/>
              </a:solidFill>
            </a:endParaRPr>
          </a:p>
          <a:p>
            <a:r>
              <a:rPr lang="en-IN" altLang="en-US">
                <a:solidFill>
                  <a:schemeClr val="bg1"/>
                </a:solidFill>
                <a:highlight>
                  <a:srgbClr val="000000"/>
                </a:highlight>
              </a:rPr>
              <a:t>SYNTAX: Desc Responses;</a:t>
            </a:r>
            <a:endParaRPr lang="en-IN" altLang="en-US">
              <a:solidFill>
                <a:schemeClr val="bg1"/>
              </a:solidFill>
              <a:highlight>
                <a:srgbClr val="000000"/>
              </a:highlight>
            </a:endParaRPr>
          </a:p>
        </p:txBody>
      </p:sp>
      <p:graphicFrame>
        <p:nvGraphicFramePr>
          <p:cNvPr id="5" name="Object 4"/>
          <p:cNvGraphicFramePr/>
          <p:nvPr/>
        </p:nvGraphicFramePr>
        <p:xfrm>
          <a:off x="314960" y="2290445"/>
          <a:ext cx="5981065" cy="2840355"/>
        </p:xfrm>
        <a:graphic>
          <a:graphicData uri="http://schemas.openxmlformats.org/presentationml/2006/ole">
            <mc:AlternateContent xmlns:mc="http://schemas.openxmlformats.org/markup-compatibility/2006">
              <mc:Choice xmlns:v="urn:schemas-microsoft-com:vml" Requires="v">
                <p:oleObj spid="_x0000_s8" name="" r:id="rId2" imgW="3956050" imgH="1200150" progId="Paint.Picture">
                  <p:embed/>
                </p:oleObj>
              </mc:Choice>
              <mc:Fallback>
                <p:oleObj name="" r:id="rId2" imgW="3956050" imgH="1200150" progId="Paint.Picture">
                  <p:embed/>
                  <p:pic>
                    <p:nvPicPr>
                      <p:cNvPr id="0" name="Picture 7"/>
                      <p:cNvPicPr/>
                      <p:nvPr/>
                    </p:nvPicPr>
                    <p:blipFill>
                      <a:blip r:embed="rId3"/>
                      <a:stretch>
                        <a:fillRect/>
                      </a:stretch>
                    </p:blipFill>
                    <p:spPr>
                      <a:xfrm>
                        <a:off x="314960" y="2290445"/>
                        <a:ext cx="5981065" cy="284035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5309</Words>
  <Application>WPS Presentation</Application>
  <PresentationFormat>Widescreen</PresentationFormat>
  <Paragraphs>159</Paragraphs>
  <Slides>28</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23</vt:i4>
      </vt:variant>
      <vt:variant>
        <vt:lpstr>幻灯片标题</vt:lpstr>
      </vt:variant>
      <vt:variant>
        <vt:i4>28</vt:i4>
      </vt:variant>
    </vt:vector>
  </HeadingPairs>
  <TitlesOfParts>
    <vt:vector size="62" baseType="lpstr">
      <vt:lpstr>Arial</vt:lpstr>
      <vt:lpstr>SimSun</vt:lpstr>
      <vt:lpstr>Wingdings</vt:lpstr>
      <vt:lpstr>Algerian</vt:lpstr>
      <vt:lpstr>Eras Bold ITC</vt:lpstr>
      <vt:lpstr>Microsoft YaHei</vt:lpstr>
      <vt:lpstr>Arial Unicode MS</vt:lpstr>
      <vt:lpstr>Calibri Light</vt:lpstr>
      <vt:lpstr>Calibri</vt:lpstr>
      <vt:lpstr>Cooper Black</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PHARMACOGENINSIGHT</vt:lpstr>
      <vt:lpstr>Abstract</vt:lpstr>
      <vt:lpstr>Abstract</vt:lpstr>
      <vt:lpstr>STRUCTURE OF TABLE</vt:lpstr>
      <vt:lpstr>STRUCTURE OF TABLE</vt:lpstr>
      <vt:lpstr>STRUCTURE OF TABLE</vt:lpstr>
      <vt:lpstr>STRUCTURE OF TABLE</vt:lpstr>
      <vt:lpstr>STRUCTURE OF TABLE</vt:lpstr>
      <vt:lpstr>STRUCTURE OF TABLE</vt:lpstr>
      <vt:lpstr>STRUCTURE OF TABLE</vt:lpstr>
      <vt:lpstr>CONTENTS OF TABLE PATIENTS</vt:lpstr>
      <vt:lpstr>CONTENTS OF TABLE DRUG</vt:lpstr>
      <vt:lpstr>CONTENTS OF TABLE DRUG</vt:lpstr>
      <vt:lpstr>CONTENTS OF TABLE PATIENTVARIANTS</vt:lpstr>
      <vt:lpstr>CONTENTS OF TABLE TREATMENTS</vt:lpstr>
      <vt:lpstr>PowerPoint 演示文稿</vt:lpstr>
      <vt:lpstr>PowerPoint 演示文稿</vt:lpstr>
      <vt:lpstr>SUB QUERY</vt:lpstr>
      <vt:lpstr>SUB QUERY</vt:lpstr>
      <vt:lpstr>SUB QUERY</vt:lpstr>
      <vt:lpstr>SUB QUERY</vt:lpstr>
      <vt:lpstr>SUB QUERIES</vt:lpstr>
      <vt:lpstr>SUB QUERY</vt:lpstr>
      <vt:lpstr>JOINS</vt:lpstr>
      <vt:lpstr>JOINS</vt:lpstr>
      <vt:lpstr>JOINS</vt:lpstr>
      <vt:lpstr>JOINS</vt:lpstr>
      <vt:lpstr>PHARMACOGENINSIGHT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PHARMACOGENINSIGHT</dc:title>
  <dc:creator/>
  <cp:lastModifiedBy>ER</cp:lastModifiedBy>
  <cp:revision>4</cp:revision>
  <dcterms:created xsi:type="dcterms:W3CDTF">2024-06-01T15:14:00Z</dcterms:created>
  <dcterms:modified xsi:type="dcterms:W3CDTF">2024-06-02T13:05:58Z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F3D2F57CCE6C414083B080A9725FC0CC_13</vt:lpwstr>
  </property>
  <property fmtid="{D5CDD505-2E9C-101B-9397-08002B2CF9AE}" pid="3" name="KSOProductBuildVer">
    <vt:lpwstr>1033-12.2.0.16909</vt:lpwstr>
  </property>
</Properties>
</file>